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73" r:id="rId2"/>
  </p:sldMasterIdLst>
  <p:notesMasterIdLst>
    <p:notesMasterId r:id="rId23"/>
  </p:notesMasterIdLst>
  <p:sldIdLst>
    <p:sldId id="265" r:id="rId3"/>
    <p:sldId id="336" r:id="rId4"/>
    <p:sldId id="271" r:id="rId5"/>
    <p:sldId id="311" r:id="rId6"/>
    <p:sldId id="312" r:id="rId7"/>
    <p:sldId id="313" r:id="rId8"/>
    <p:sldId id="314" r:id="rId9"/>
    <p:sldId id="315" r:id="rId10"/>
    <p:sldId id="316" r:id="rId11"/>
    <p:sldId id="317" r:id="rId12"/>
    <p:sldId id="318" r:id="rId13"/>
    <p:sldId id="319" r:id="rId14"/>
    <p:sldId id="320" r:id="rId15"/>
    <p:sldId id="321" r:id="rId16"/>
    <p:sldId id="322" r:id="rId17"/>
    <p:sldId id="323" r:id="rId18"/>
    <p:sldId id="324" r:id="rId19"/>
    <p:sldId id="325" r:id="rId20"/>
    <p:sldId id="326" r:id="rId21"/>
    <p:sldId id="327"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00" autoAdjust="0"/>
    <p:restoredTop sz="94666"/>
  </p:normalViewPr>
  <p:slideViewPr>
    <p:cSldViewPr snapToGrid="0">
      <p:cViewPr varScale="1">
        <p:scale>
          <a:sx n="136" d="100"/>
          <a:sy n="136" d="100"/>
        </p:scale>
        <p:origin x="416"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3499EF-20F8-4F10-98A5-60704C5D8C6C}" type="doc">
      <dgm:prSet loTypeId="urn:microsoft.com/office/officeart/2005/8/layout/lProcess3" loCatId="process" qsTypeId="urn:microsoft.com/office/officeart/2005/8/quickstyle/simple1" qsCatId="simple" csTypeId="urn:microsoft.com/office/officeart/2005/8/colors/accent2_2" csCatId="accent2" phldr="1"/>
      <dgm:spPr/>
      <dgm:t>
        <a:bodyPr/>
        <a:lstStyle/>
        <a:p>
          <a:endParaRPr lang="en-US"/>
        </a:p>
      </dgm:t>
    </dgm:pt>
    <dgm:pt modelId="{00A68CE0-A156-461C-A224-47B36B7D4A0A}">
      <dgm:prSet phldrT="[Text]"/>
      <dgm:spPr/>
      <dgm:t>
        <a:bodyPr/>
        <a:lstStyle/>
        <a:p>
          <a:r>
            <a:rPr lang="en-US" dirty="0"/>
            <a:t>Safety</a:t>
          </a:r>
        </a:p>
      </dgm:t>
    </dgm:pt>
    <dgm:pt modelId="{228D247C-AA5B-4A10-AF35-A2416490936D}" type="parTrans" cxnId="{4899F220-3510-4284-9529-5220C6613A0F}">
      <dgm:prSet/>
      <dgm:spPr/>
      <dgm:t>
        <a:bodyPr/>
        <a:lstStyle/>
        <a:p>
          <a:endParaRPr lang="en-US"/>
        </a:p>
      </dgm:t>
    </dgm:pt>
    <dgm:pt modelId="{5755957D-527B-4287-8218-DE26E77706AC}" type="sibTrans" cxnId="{4899F220-3510-4284-9529-5220C6613A0F}">
      <dgm:prSet/>
      <dgm:spPr/>
      <dgm:t>
        <a:bodyPr/>
        <a:lstStyle/>
        <a:p>
          <a:endParaRPr lang="en-US"/>
        </a:p>
      </dgm:t>
    </dgm:pt>
    <dgm:pt modelId="{B2CEA546-407E-4E4E-A9CF-C297F37E5309}">
      <dgm:prSet phldrT="[Text]"/>
      <dgm:spPr/>
      <dgm:t>
        <a:bodyPr/>
        <a:lstStyle/>
        <a:p>
          <a:r>
            <a:rPr lang="en-US" dirty="0"/>
            <a:t>Crime Rate</a:t>
          </a:r>
        </a:p>
      </dgm:t>
    </dgm:pt>
    <dgm:pt modelId="{72CFD6DB-47E5-4CC6-8287-D7736DEA80F0}" type="parTrans" cxnId="{E0309BCB-DC83-4504-93E8-DEDC15D18338}">
      <dgm:prSet/>
      <dgm:spPr/>
      <dgm:t>
        <a:bodyPr/>
        <a:lstStyle/>
        <a:p>
          <a:endParaRPr lang="en-US"/>
        </a:p>
      </dgm:t>
    </dgm:pt>
    <dgm:pt modelId="{F67001FC-E670-45A0-B662-2863A02BD4B2}" type="sibTrans" cxnId="{E0309BCB-DC83-4504-93E8-DEDC15D18338}">
      <dgm:prSet/>
      <dgm:spPr/>
      <dgm:t>
        <a:bodyPr/>
        <a:lstStyle/>
        <a:p>
          <a:endParaRPr lang="en-US"/>
        </a:p>
      </dgm:t>
    </dgm:pt>
    <dgm:pt modelId="{48E9A659-8C6E-4ED7-9FC0-4CD88CFF5A0F}">
      <dgm:prSet phldrT="[Text]"/>
      <dgm:spPr/>
      <dgm:t>
        <a:bodyPr/>
        <a:lstStyle/>
        <a:p>
          <a:r>
            <a:rPr lang="en-US" dirty="0"/>
            <a:t>Blight</a:t>
          </a:r>
        </a:p>
      </dgm:t>
    </dgm:pt>
    <dgm:pt modelId="{1345EA9E-5F9A-43E1-9FFF-B1B4E12768CA}" type="parTrans" cxnId="{3E2AC19C-1C7D-4E8A-B823-D528C21616BD}">
      <dgm:prSet/>
      <dgm:spPr/>
      <dgm:t>
        <a:bodyPr/>
        <a:lstStyle/>
        <a:p>
          <a:endParaRPr lang="en-US"/>
        </a:p>
      </dgm:t>
    </dgm:pt>
    <dgm:pt modelId="{5E3487E5-B6A4-45B0-932F-D53BA90F0BAB}" type="sibTrans" cxnId="{3E2AC19C-1C7D-4E8A-B823-D528C21616BD}">
      <dgm:prSet/>
      <dgm:spPr/>
      <dgm:t>
        <a:bodyPr/>
        <a:lstStyle/>
        <a:p>
          <a:endParaRPr lang="en-US"/>
        </a:p>
      </dgm:t>
    </dgm:pt>
    <dgm:pt modelId="{BA2E46EF-0C28-4E0C-B5F1-3FE21962C32F}">
      <dgm:prSet phldrT="[Text]"/>
      <dgm:spPr/>
      <dgm:t>
        <a:bodyPr/>
        <a:lstStyle/>
        <a:p>
          <a:r>
            <a:rPr lang="en-US" dirty="0"/>
            <a:t>Vacant and Abandoned Housing</a:t>
          </a:r>
        </a:p>
      </dgm:t>
    </dgm:pt>
    <dgm:pt modelId="{2F0F369F-5070-4CB8-A768-2AB7E8F484FF}" type="parTrans" cxnId="{87389693-BBFC-4C66-8DF5-BA8CF1F22266}">
      <dgm:prSet/>
      <dgm:spPr/>
      <dgm:t>
        <a:bodyPr/>
        <a:lstStyle/>
        <a:p>
          <a:endParaRPr lang="en-US"/>
        </a:p>
      </dgm:t>
    </dgm:pt>
    <dgm:pt modelId="{48CB1293-A271-4654-982B-A3570F8628B5}" type="sibTrans" cxnId="{87389693-BBFC-4C66-8DF5-BA8CF1F22266}">
      <dgm:prSet/>
      <dgm:spPr/>
      <dgm:t>
        <a:bodyPr/>
        <a:lstStyle/>
        <a:p>
          <a:endParaRPr lang="en-US"/>
        </a:p>
      </dgm:t>
    </dgm:pt>
    <dgm:pt modelId="{314EC110-6786-43D4-8326-7572325C1AF3}">
      <dgm:prSet phldrT="[Text]"/>
      <dgm:spPr/>
      <dgm:t>
        <a:bodyPr/>
        <a:lstStyle/>
        <a:p>
          <a:r>
            <a:rPr lang="en-US" dirty="0"/>
            <a:t>Health</a:t>
          </a:r>
        </a:p>
      </dgm:t>
    </dgm:pt>
    <dgm:pt modelId="{BF3FD98E-E4FE-4AFC-ACC4-40C06DEEB02B}" type="parTrans" cxnId="{C751354E-A727-4C13-B4F5-E5E50A396DCB}">
      <dgm:prSet/>
      <dgm:spPr/>
      <dgm:t>
        <a:bodyPr/>
        <a:lstStyle/>
        <a:p>
          <a:endParaRPr lang="en-US"/>
        </a:p>
      </dgm:t>
    </dgm:pt>
    <dgm:pt modelId="{645D308C-B194-4FB5-B2CE-12109A5BEFC0}" type="sibTrans" cxnId="{C751354E-A727-4C13-B4F5-E5E50A396DCB}">
      <dgm:prSet/>
      <dgm:spPr/>
      <dgm:t>
        <a:bodyPr/>
        <a:lstStyle/>
        <a:p>
          <a:endParaRPr lang="en-US"/>
        </a:p>
      </dgm:t>
    </dgm:pt>
    <dgm:pt modelId="{C2D0E701-5140-4DC8-9414-94744589B2C5}">
      <dgm:prSet phldrT="[Text]"/>
      <dgm:spPr/>
      <dgm:t>
        <a:bodyPr/>
        <a:lstStyle/>
        <a:p>
          <a:r>
            <a:rPr lang="en-US" dirty="0"/>
            <a:t>Life Expectancy</a:t>
          </a:r>
        </a:p>
      </dgm:t>
    </dgm:pt>
    <dgm:pt modelId="{8AA639CB-9D78-400F-8748-8E01E314E16E}" type="parTrans" cxnId="{4BADC5E8-6A2E-49D0-A4E3-C1AED06ED763}">
      <dgm:prSet/>
      <dgm:spPr/>
      <dgm:t>
        <a:bodyPr/>
        <a:lstStyle/>
        <a:p>
          <a:endParaRPr lang="en-US"/>
        </a:p>
      </dgm:t>
    </dgm:pt>
    <dgm:pt modelId="{5FDD31F0-2A4A-4253-B093-29DFC3CBA63D}" type="sibTrans" cxnId="{4BADC5E8-6A2E-49D0-A4E3-C1AED06ED763}">
      <dgm:prSet/>
      <dgm:spPr/>
      <dgm:t>
        <a:bodyPr/>
        <a:lstStyle/>
        <a:p>
          <a:endParaRPr lang="en-US"/>
        </a:p>
      </dgm:t>
    </dgm:pt>
    <dgm:pt modelId="{57E19170-5E91-434C-A5E0-140F0AC0FF64}">
      <dgm:prSet phldrT="[Text]"/>
      <dgm:spPr/>
      <dgm:t>
        <a:bodyPr/>
        <a:lstStyle/>
        <a:p>
          <a:r>
            <a:rPr lang="en-US" dirty="0"/>
            <a:t>Concept</a:t>
          </a:r>
        </a:p>
      </dgm:t>
    </dgm:pt>
    <dgm:pt modelId="{7C70D3BC-4BBC-4EC4-AF56-53AD1EFC746C}" type="parTrans" cxnId="{A04D1E43-7EE3-4714-8904-E9C0AEEE1FA0}">
      <dgm:prSet/>
      <dgm:spPr/>
      <dgm:t>
        <a:bodyPr/>
        <a:lstStyle/>
        <a:p>
          <a:endParaRPr lang="en-US"/>
        </a:p>
      </dgm:t>
    </dgm:pt>
    <dgm:pt modelId="{8FF4AEB0-B52B-4D98-92DB-DA12E3B0E4AB}" type="sibTrans" cxnId="{A04D1E43-7EE3-4714-8904-E9C0AEEE1FA0}">
      <dgm:prSet/>
      <dgm:spPr/>
      <dgm:t>
        <a:bodyPr/>
        <a:lstStyle/>
        <a:p>
          <a:endParaRPr lang="en-US"/>
        </a:p>
      </dgm:t>
    </dgm:pt>
    <dgm:pt modelId="{93B5E359-C618-4839-8F07-347D1092DFB3}">
      <dgm:prSet phldrT="[Text]"/>
      <dgm:spPr/>
      <dgm:t>
        <a:bodyPr/>
        <a:lstStyle/>
        <a:p>
          <a:r>
            <a:rPr lang="en-US" dirty="0"/>
            <a:t>Indicator</a:t>
          </a:r>
        </a:p>
      </dgm:t>
    </dgm:pt>
    <dgm:pt modelId="{7EA42556-DAAB-410E-AC00-AFFE90A02733}" type="parTrans" cxnId="{93C0A0D0-73B2-4BB5-B037-B3EE55A18536}">
      <dgm:prSet/>
      <dgm:spPr/>
      <dgm:t>
        <a:bodyPr/>
        <a:lstStyle/>
        <a:p>
          <a:endParaRPr lang="en-US"/>
        </a:p>
      </dgm:t>
    </dgm:pt>
    <dgm:pt modelId="{DD0EBDD1-99B1-4053-807C-3DA745BC03C9}" type="sibTrans" cxnId="{93C0A0D0-73B2-4BB5-B037-B3EE55A18536}">
      <dgm:prSet/>
      <dgm:spPr/>
      <dgm:t>
        <a:bodyPr/>
        <a:lstStyle/>
        <a:p>
          <a:endParaRPr lang="en-US"/>
        </a:p>
      </dgm:t>
    </dgm:pt>
    <dgm:pt modelId="{5AAAA224-112F-4052-8509-3F8A0AEC2FF2}" type="pres">
      <dgm:prSet presAssocID="{353499EF-20F8-4F10-98A5-60704C5D8C6C}" presName="Name0" presStyleCnt="0">
        <dgm:presLayoutVars>
          <dgm:chPref val="3"/>
          <dgm:dir/>
          <dgm:animLvl val="lvl"/>
          <dgm:resizeHandles/>
        </dgm:presLayoutVars>
      </dgm:prSet>
      <dgm:spPr/>
    </dgm:pt>
    <dgm:pt modelId="{BBCCEB37-FB36-44A4-91F4-6D4DFF68FCDA}" type="pres">
      <dgm:prSet presAssocID="{57E19170-5E91-434C-A5E0-140F0AC0FF64}" presName="horFlow" presStyleCnt="0"/>
      <dgm:spPr/>
    </dgm:pt>
    <dgm:pt modelId="{7532A907-13C9-4521-AC33-7D200D696F83}" type="pres">
      <dgm:prSet presAssocID="{57E19170-5E91-434C-A5E0-140F0AC0FF64}" presName="bigChev" presStyleLbl="node1" presStyleIdx="0" presStyleCnt="4"/>
      <dgm:spPr/>
    </dgm:pt>
    <dgm:pt modelId="{047E1B59-1AF9-4567-99F9-15274A3DD663}" type="pres">
      <dgm:prSet presAssocID="{7EA42556-DAAB-410E-AC00-AFFE90A02733}" presName="parTrans" presStyleCnt="0"/>
      <dgm:spPr/>
    </dgm:pt>
    <dgm:pt modelId="{F3BD8486-CB7F-4635-86E9-EFA41D731963}" type="pres">
      <dgm:prSet presAssocID="{93B5E359-C618-4839-8F07-347D1092DFB3}" presName="node" presStyleLbl="alignAccFollowNode1" presStyleIdx="0" presStyleCnt="4">
        <dgm:presLayoutVars>
          <dgm:bulletEnabled val="1"/>
        </dgm:presLayoutVars>
      </dgm:prSet>
      <dgm:spPr/>
    </dgm:pt>
    <dgm:pt modelId="{5631B63F-E864-4A44-A31B-118EF5C99F6E}" type="pres">
      <dgm:prSet presAssocID="{57E19170-5E91-434C-A5E0-140F0AC0FF64}" presName="vSp" presStyleCnt="0"/>
      <dgm:spPr/>
    </dgm:pt>
    <dgm:pt modelId="{01067D23-F383-480E-86E5-D2F51E60914B}" type="pres">
      <dgm:prSet presAssocID="{00A68CE0-A156-461C-A224-47B36B7D4A0A}" presName="horFlow" presStyleCnt="0"/>
      <dgm:spPr/>
    </dgm:pt>
    <dgm:pt modelId="{FB8D3D52-00CA-4306-B729-856B419DE802}" type="pres">
      <dgm:prSet presAssocID="{00A68CE0-A156-461C-A224-47B36B7D4A0A}" presName="bigChev" presStyleLbl="node1" presStyleIdx="1" presStyleCnt="4"/>
      <dgm:spPr/>
    </dgm:pt>
    <dgm:pt modelId="{8A846E86-AEA1-4F50-B9B8-F0B2315B2550}" type="pres">
      <dgm:prSet presAssocID="{72CFD6DB-47E5-4CC6-8287-D7736DEA80F0}" presName="parTrans" presStyleCnt="0"/>
      <dgm:spPr/>
    </dgm:pt>
    <dgm:pt modelId="{C8768A08-ED68-4318-BD84-CA57A5A285C9}" type="pres">
      <dgm:prSet presAssocID="{B2CEA546-407E-4E4E-A9CF-C297F37E5309}" presName="node" presStyleLbl="alignAccFollowNode1" presStyleIdx="1" presStyleCnt="4">
        <dgm:presLayoutVars>
          <dgm:bulletEnabled val="1"/>
        </dgm:presLayoutVars>
      </dgm:prSet>
      <dgm:spPr/>
    </dgm:pt>
    <dgm:pt modelId="{D554C22D-E36A-4007-90C0-FCD9DB34DEFB}" type="pres">
      <dgm:prSet presAssocID="{00A68CE0-A156-461C-A224-47B36B7D4A0A}" presName="vSp" presStyleCnt="0"/>
      <dgm:spPr/>
    </dgm:pt>
    <dgm:pt modelId="{9FB7ADA5-AA27-475E-849C-EC79BDB2C2BB}" type="pres">
      <dgm:prSet presAssocID="{48E9A659-8C6E-4ED7-9FC0-4CD88CFF5A0F}" presName="horFlow" presStyleCnt="0"/>
      <dgm:spPr/>
    </dgm:pt>
    <dgm:pt modelId="{269676AD-CE00-4380-A95C-FF5116A145FE}" type="pres">
      <dgm:prSet presAssocID="{48E9A659-8C6E-4ED7-9FC0-4CD88CFF5A0F}" presName="bigChev" presStyleLbl="node1" presStyleIdx="2" presStyleCnt="4"/>
      <dgm:spPr/>
    </dgm:pt>
    <dgm:pt modelId="{03DE2B89-F3CC-499D-BA16-AF15D578A4ED}" type="pres">
      <dgm:prSet presAssocID="{2F0F369F-5070-4CB8-A768-2AB7E8F484FF}" presName="parTrans" presStyleCnt="0"/>
      <dgm:spPr/>
    </dgm:pt>
    <dgm:pt modelId="{5FEC9FAA-904B-433C-BD54-DF86491C151D}" type="pres">
      <dgm:prSet presAssocID="{BA2E46EF-0C28-4E0C-B5F1-3FE21962C32F}" presName="node" presStyleLbl="alignAccFollowNode1" presStyleIdx="2" presStyleCnt="4">
        <dgm:presLayoutVars>
          <dgm:bulletEnabled val="1"/>
        </dgm:presLayoutVars>
      </dgm:prSet>
      <dgm:spPr/>
    </dgm:pt>
    <dgm:pt modelId="{25EB6F7B-1981-4FE7-A753-1A0EC7F96031}" type="pres">
      <dgm:prSet presAssocID="{48E9A659-8C6E-4ED7-9FC0-4CD88CFF5A0F}" presName="vSp" presStyleCnt="0"/>
      <dgm:spPr/>
    </dgm:pt>
    <dgm:pt modelId="{661FE1F6-D8FB-4C49-869F-417DE241A230}" type="pres">
      <dgm:prSet presAssocID="{314EC110-6786-43D4-8326-7572325C1AF3}" presName="horFlow" presStyleCnt="0"/>
      <dgm:spPr/>
    </dgm:pt>
    <dgm:pt modelId="{2634BAA5-9559-42E9-A979-23B51F56FA6A}" type="pres">
      <dgm:prSet presAssocID="{314EC110-6786-43D4-8326-7572325C1AF3}" presName="bigChev" presStyleLbl="node1" presStyleIdx="3" presStyleCnt="4"/>
      <dgm:spPr/>
    </dgm:pt>
    <dgm:pt modelId="{94489B36-553F-4C32-B989-CD156BD329CE}" type="pres">
      <dgm:prSet presAssocID="{8AA639CB-9D78-400F-8748-8E01E314E16E}" presName="parTrans" presStyleCnt="0"/>
      <dgm:spPr/>
    </dgm:pt>
    <dgm:pt modelId="{1E10DAD9-90E5-4C4D-93BF-09739A7E4606}" type="pres">
      <dgm:prSet presAssocID="{C2D0E701-5140-4DC8-9414-94744589B2C5}" presName="node" presStyleLbl="alignAccFollowNode1" presStyleIdx="3" presStyleCnt="4">
        <dgm:presLayoutVars>
          <dgm:bulletEnabled val="1"/>
        </dgm:presLayoutVars>
      </dgm:prSet>
      <dgm:spPr/>
    </dgm:pt>
  </dgm:ptLst>
  <dgm:cxnLst>
    <dgm:cxn modelId="{B95FA715-BA82-4C7C-9E9B-ABE60986AFE2}" type="presOf" srcId="{00A68CE0-A156-461C-A224-47B36B7D4A0A}" destId="{FB8D3D52-00CA-4306-B729-856B419DE802}" srcOrd="0" destOrd="0" presId="urn:microsoft.com/office/officeart/2005/8/layout/lProcess3"/>
    <dgm:cxn modelId="{4899F220-3510-4284-9529-5220C6613A0F}" srcId="{353499EF-20F8-4F10-98A5-60704C5D8C6C}" destId="{00A68CE0-A156-461C-A224-47B36B7D4A0A}" srcOrd="1" destOrd="0" parTransId="{228D247C-AA5B-4A10-AF35-A2416490936D}" sibTransId="{5755957D-527B-4287-8218-DE26E77706AC}"/>
    <dgm:cxn modelId="{A04D1E43-7EE3-4714-8904-E9C0AEEE1FA0}" srcId="{353499EF-20F8-4F10-98A5-60704C5D8C6C}" destId="{57E19170-5E91-434C-A5E0-140F0AC0FF64}" srcOrd="0" destOrd="0" parTransId="{7C70D3BC-4BBC-4EC4-AF56-53AD1EFC746C}" sibTransId="{8FF4AEB0-B52B-4D98-92DB-DA12E3B0E4AB}"/>
    <dgm:cxn modelId="{D6741F48-AA8B-4D99-9BB2-23FBCCE0B7D0}" type="presOf" srcId="{B2CEA546-407E-4E4E-A9CF-C297F37E5309}" destId="{C8768A08-ED68-4318-BD84-CA57A5A285C9}" srcOrd="0" destOrd="0" presId="urn:microsoft.com/office/officeart/2005/8/layout/lProcess3"/>
    <dgm:cxn modelId="{C751354E-A727-4C13-B4F5-E5E50A396DCB}" srcId="{353499EF-20F8-4F10-98A5-60704C5D8C6C}" destId="{314EC110-6786-43D4-8326-7572325C1AF3}" srcOrd="3" destOrd="0" parTransId="{BF3FD98E-E4FE-4AFC-ACC4-40C06DEEB02B}" sibTransId="{645D308C-B194-4FB5-B2CE-12109A5BEFC0}"/>
    <dgm:cxn modelId="{DA5E694F-A38E-4E8F-929F-B17CD55C1398}" type="presOf" srcId="{48E9A659-8C6E-4ED7-9FC0-4CD88CFF5A0F}" destId="{269676AD-CE00-4380-A95C-FF5116A145FE}" srcOrd="0" destOrd="0" presId="urn:microsoft.com/office/officeart/2005/8/layout/lProcess3"/>
    <dgm:cxn modelId="{91B23171-A85A-4B8D-B0CA-24054BEF8629}" type="presOf" srcId="{BA2E46EF-0C28-4E0C-B5F1-3FE21962C32F}" destId="{5FEC9FAA-904B-433C-BD54-DF86491C151D}" srcOrd="0" destOrd="0" presId="urn:microsoft.com/office/officeart/2005/8/layout/lProcess3"/>
    <dgm:cxn modelId="{23651992-1688-4908-A543-5E5683017AA1}" type="presOf" srcId="{314EC110-6786-43D4-8326-7572325C1AF3}" destId="{2634BAA5-9559-42E9-A979-23B51F56FA6A}" srcOrd="0" destOrd="0" presId="urn:microsoft.com/office/officeart/2005/8/layout/lProcess3"/>
    <dgm:cxn modelId="{87389693-BBFC-4C66-8DF5-BA8CF1F22266}" srcId="{48E9A659-8C6E-4ED7-9FC0-4CD88CFF5A0F}" destId="{BA2E46EF-0C28-4E0C-B5F1-3FE21962C32F}" srcOrd="0" destOrd="0" parTransId="{2F0F369F-5070-4CB8-A768-2AB7E8F484FF}" sibTransId="{48CB1293-A271-4654-982B-A3570F8628B5}"/>
    <dgm:cxn modelId="{3E2AC19C-1C7D-4E8A-B823-D528C21616BD}" srcId="{353499EF-20F8-4F10-98A5-60704C5D8C6C}" destId="{48E9A659-8C6E-4ED7-9FC0-4CD88CFF5A0F}" srcOrd="2" destOrd="0" parTransId="{1345EA9E-5F9A-43E1-9FFF-B1B4E12768CA}" sibTransId="{5E3487E5-B6A4-45B0-932F-D53BA90F0BAB}"/>
    <dgm:cxn modelId="{CFC7D1C2-6602-4433-892F-5177CB256AF1}" type="presOf" srcId="{93B5E359-C618-4839-8F07-347D1092DFB3}" destId="{F3BD8486-CB7F-4635-86E9-EFA41D731963}" srcOrd="0" destOrd="0" presId="urn:microsoft.com/office/officeart/2005/8/layout/lProcess3"/>
    <dgm:cxn modelId="{9214B0C7-22F0-4890-AB17-D91C8BE4F242}" type="presOf" srcId="{57E19170-5E91-434C-A5E0-140F0AC0FF64}" destId="{7532A907-13C9-4521-AC33-7D200D696F83}" srcOrd="0" destOrd="0" presId="urn:microsoft.com/office/officeart/2005/8/layout/lProcess3"/>
    <dgm:cxn modelId="{98DF46C8-C34C-49DF-A9B9-E918E7F21D70}" type="presOf" srcId="{C2D0E701-5140-4DC8-9414-94744589B2C5}" destId="{1E10DAD9-90E5-4C4D-93BF-09739A7E4606}" srcOrd="0" destOrd="0" presId="urn:microsoft.com/office/officeart/2005/8/layout/lProcess3"/>
    <dgm:cxn modelId="{E0309BCB-DC83-4504-93E8-DEDC15D18338}" srcId="{00A68CE0-A156-461C-A224-47B36B7D4A0A}" destId="{B2CEA546-407E-4E4E-A9CF-C297F37E5309}" srcOrd="0" destOrd="0" parTransId="{72CFD6DB-47E5-4CC6-8287-D7736DEA80F0}" sibTransId="{F67001FC-E670-45A0-B662-2863A02BD4B2}"/>
    <dgm:cxn modelId="{93C0A0D0-73B2-4BB5-B037-B3EE55A18536}" srcId="{57E19170-5E91-434C-A5E0-140F0AC0FF64}" destId="{93B5E359-C618-4839-8F07-347D1092DFB3}" srcOrd="0" destOrd="0" parTransId="{7EA42556-DAAB-410E-AC00-AFFE90A02733}" sibTransId="{DD0EBDD1-99B1-4053-807C-3DA745BC03C9}"/>
    <dgm:cxn modelId="{DDC994D1-3C9B-4D19-8055-A60CE6C7F23A}" type="presOf" srcId="{353499EF-20F8-4F10-98A5-60704C5D8C6C}" destId="{5AAAA224-112F-4052-8509-3F8A0AEC2FF2}" srcOrd="0" destOrd="0" presId="urn:microsoft.com/office/officeart/2005/8/layout/lProcess3"/>
    <dgm:cxn modelId="{4BADC5E8-6A2E-49D0-A4E3-C1AED06ED763}" srcId="{314EC110-6786-43D4-8326-7572325C1AF3}" destId="{C2D0E701-5140-4DC8-9414-94744589B2C5}" srcOrd="0" destOrd="0" parTransId="{8AA639CB-9D78-400F-8748-8E01E314E16E}" sibTransId="{5FDD31F0-2A4A-4253-B093-29DFC3CBA63D}"/>
    <dgm:cxn modelId="{531A7222-12D1-45B9-B0ED-7627E33EBCB8}" type="presParOf" srcId="{5AAAA224-112F-4052-8509-3F8A0AEC2FF2}" destId="{BBCCEB37-FB36-44A4-91F4-6D4DFF68FCDA}" srcOrd="0" destOrd="0" presId="urn:microsoft.com/office/officeart/2005/8/layout/lProcess3"/>
    <dgm:cxn modelId="{8A031D03-CB0E-48D0-854E-80846AF34E0F}" type="presParOf" srcId="{BBCCEB37-FB36-44A4-91F4-6D4DFF68FCDA}" destId="{7532A907-13C9-4521-AC33-7D200D696F83}" srcOrd="0" destOrd="0" presId="urn:microsoft.com/office/officeart/2005/8/layout/lProcess3"/>
    <dgm:cxn modelId="{0AB61C47-8DC7-4E8B-9EAB-EF95F7A7F12A}" type="presParOf" srcId="{BBCCEB37-FB36-44A4-91F4-6D4DFF68FCDA}" destId="{047E1B59-1AF9-4567-99F9-15274A3DD663}" srcOrd="1" destOrd="0" presId="urn:microsoft.com/office/officeart/2005/8/layout/lProcess3"/>
    <dgm:cxn modelId="{0AAE06F7-6CF5-409E-862A-82BC6380DAC8}" type="presParOf" srcId="{BBCCEB37-FB36-44A4-91F4-6D4DFF68FCDA}" destId="{F3BD8486-CB7F-4635-86E9-EFA41D731963}" srcOrd="2" destOrd="0" presId="urn:microsoft.com/office/officeart/2005/8/layout/lProcess3"/>
    <dgm:cxn modelId="{00B02411-B944-4148-A9C2-9F4E59D26F1F}" type="presParOf" srcId="{5AAAA224-112F-4052-8509-3F8A0AEC2FF2}" destId="{5631B63F-E864-4A44-A31B-118EF5C99F6E}" srcOrd="1" destOrd="0" presId="urn:microsoft.com/office/officeart/2005/8/layout/lProcess3"/>
    <dgm:cxn modelId="{9C3A5DEE-9122-4E89-A427-9FDD6A6B0421}" type="presParOf" srcId="{5AAAA224-112F-4052-8509-3F8A0AEC2FF2}" destId="{01067D23-F383-480E-86E5-D2F51E60914B}" srcOrd="2" destOrd="0" presId="urn:microsoft.com/office/officeart/2005/8/layout/lProcess3"/>
    <dgm:cxn modelId="{6C18CCD0-E974-40EB-9B8B-0C5A7F809804}" type="presParOf" srcId="{01067D23-F383-480E-86E5-D2F51E60914B}" destId="{FB8D3D52-00CA-4306-B729-856B419DE802}" srcOrd="0" destOrd="0" presId="urn:microsoft.com/office/officeart/2005/8/layout/lProcess3"/>
    <dgm:cxn modelId="{A48118BE-B1BD-40C1-8356-C57A392BB4BE}" type="presParOf" srcId="{01067D23-F383-480E-86E5-D2F51E60914B}" destId="{8A846E86-AEA1-4F50-B9B8-F0B2315B2550}" srcOrd="1" destOrd="0" presId="urn:microsoft.com/office/officeart/2005/8/layout/lProcess3"/>
    <dgm:cxn modelId="{35252614-938B-4E77-A739-E593132AAE81}" type="presParOf" srcId="{01067D23-F383-480E-86E5-D2F51E60914B}" destId="{C8768A08-ED68-4318-BD84-CA57A5A285C9}" srcOrd="2" destOrd="0" presId="urn:microsoft.com/office/officeart/2005/8/layout/lProcess3"/>
    <dgm:cxn modelId="{8E32DC84-DAA2-4FCA-91E3-844AD4818CF7}" type="presParOf" srcId="{5AAAA224-112F-4052-8509-3F8A0AEC2FF2}" destId="{D554C22D-E36A-4007-90C0-FCD9DB34DEFB}" srcOrd="3" destOrd="0" presId="urn:microsoft.com/office/officeart/2005/8/layout/lProcess3"/>
    <dgm:cxn modelId="{AFDBC748-D526-47F2-88C8-8E93AC40DDDA}" type="presParOf" srcId="{5AAAA224-112F-4052-8509-3F8A0AEC2FF2}" destId="{9FB7ADA5-AA27-475E-849C-EC79BDB2C2BB}" srcOrd="4" destOrd="0" presId="urn:microsoft.com/office/officeart/2005/8/layout/lProcess3"/>
    <dgm:cxn modelId="{46FB3B1E-7C31-4F4C-B73B-339E18156433}" type="presParOf" srcId="{9FB7ADA5-AA27-475E-849C-EC79BDB2C2BB}" destId="{269676AD-CE00-4380-A95C-FF5116A145FE}" srcOrd="0" destOrd="0" presId="urn:microsoft.com/office/officeart/2005/8/layout/lProcess3"/>
    <dgm:cxn modelId="{B3AE910D-FB6B-49F7-B9C4-D23F139477CD}" type="presParOf" srcId="{9FB7ADA5-AA27-475E-849C-EC79BDB2C2BB}" destId="{03DE2B89-F3CC-499D-BA16-AF15D578A4ED}" srcOrd="1" destOrd="0" presId="urn:microsoft.com/office/officeart/2005/8/layout/lProcess3"/>
    <dgm:cxn modelId="{87890C63-C8AB-4B8C-85EA-ADD911FC4F51}" type="presParOf" srcId="{9FB7ADA5-AA27-475E-849C-EC79BDB2C2BB}" destId="{5FEC9FAA-904B-433C-BD54-DF86491C151D}" srcOrd="2" destOrd="0" presId="urn:microsoft.com/office/officeart/2005/8/layout/lProcess3"/>
    <dgm:cxn modelId="{C00ADB55-8B3D-4736-AAB3-BF895EA8578E}" type="presParOf" srcId="{5AAAA224-112F-4052-8509-3F8A0AEC2FF2}" destId="{25EB6F7B-1981-4FE7-A753-1A0EC7F96031}" srcOrd="5" destOrd="0" presId="urn:microsoft.com/office/officeart/2005/8/layout/lProcess3"/>
    <dgm:cxn modelId="{FDD44FFA-5B8E-4EBA-93F7-3C3D10638B6E}" type="presParOf" srcId="{5AAAA224-112F-4052-8509-3F8A0AEC2FF2}" destId="{661FE1F6-D8FB-4C49-869F-417DE241A230}" srcOrd="6" destOrd="0" presId="urn:microsoft.com/office/officeart/2005/8/layout/lProcess3"/>
    <dgm:cxn modelId="{DAF651B9-D161-470C-9195-6ABB4A88DCB4}" type="presParOf" srcId="{661FE1F6-D8FB-4C49-869F-417DE241A230}" destId="{2634BAA5-9559-42E9-A979-23B51F56FA6A}" srcOrd="0" destOrd="0" presId="urn:microsoft.com/office/officeart/2005/8/layout/lProcess3"/>
    <dgm:cxn modelId="{DF045C4A-59CB-42A0-AC38-04DA6AD23A5E}" type="presParOf" srcId="{661FE1F6-D8FB-4C49-869F-417DE241A230}" destId="{94489B36-553F-4C32-B989-CD156BD329CE}" srcOrd="1" destOrd="0" presId="urn:microsoft.com/office/officeart/2005/8/layout/lProcess3"/>
    <dgm:cxn modelId="{7E5F1F98-424B-40FA-A4BC-BAD8D47C9B2A}" type="presParOf" srcId="{661FE1F6-D8FB-4C49-869F-417DE241A230}" destId="{1E10DAD9-90E5-4C4D-93BF-09739A7E4606}"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2A907-13C9-4521-AC33-7D200D696F83}">
      <dsp:nvSpPr>
        <dsp:cNvPr id="0" name=""/>
        <dsp:cNvSpPr/>
      </dsp:nvSpPr>
      <dsp:spPr>
        <a:xfrm>
          <a:off x="969695" y="1477"/>
          <a:ext cx="1823023" cy="729209"/>
        </a:xfrm>
        <a:prstGeom prst="chevron">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US" sz="2200" kern="1200" dirty="0"/>
            <a:t>Concept</a:t>
          </a:r>
        </a:p>
      </dsp:txBody>
      <dsp:txXfrm>
        <a:off x="1334300" y="1477"/>
        <a:ext cx="1093814" cy="729209"/>
      </dsp:txXfrm>
    </dsp:sp>
    <dsp:sp modelId="{F3BD8486-CB7F-4635-86E9-EFA41D731963}">
      <dsp:nvSpPr>
        <dsp:cNvPr id="0" name=""/>
        <dsp:cNvSpPr/>
      </dsp:nvSpPr>
      <dsp:spPr>
        <a:xfrm>
          <a:off x="2555725" y="63459"/>
          <a:ext cx="1513109" cy="605243"/>
        </a:xfrm>
        <a:prstGeom prst="chevron">
          <a:avLst/>
        </a:prstGeom>
        <a:solidFill>
          <a:schemeClr val="accent2">
            <a:alpha val="90000"/>
            <a:tint val="40000"/>
            <a:hueOff val="0"/>
            <a:satOff val="0"/>
            <a:lumOff val="0"/>
            <a:alphaOff val="0"/>
          </a:schemeClr>
        </a:solidFill>
        <a:ln w="19050"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US" sz="1300" kern="1200" dirty="0"/>
            <a:t>Indicator</a:t>
          </a:r>
        </a:p>
      </dsp:txBody>
      <dsp:txXfrm>
        <a:off x="2858347" y="63459"/>
        <a:ext cx="907866" cy="605243"/>
      </dsp:txXfrm>
    </dsp:sp>
    <dsp:sp modelId="{FB8D3D52-00CA-4306-B729-856B419DE802}">
      <dsp:nvSpPr>
        <dsp:cNvPr id="0" name=""/>
        <dsp:cNvSpPr/>
      </dsp:nvSpPr>
      <dsp:spPr>
        <a:xfrm>
          <a:off x="969695" y="832775"/>
          <a:ext cx="1823023" cy="729209"/>
        </a:xfrm>
        <a:prstGeom prst="chevron">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US" sz="2200" kern="1200" dirty="0"/>
            <a:t>Safety</a:t>
          </a:r>
        </a:p>
      </dsp:txBody>
      <dsp:txXfrm>
        <a:off x="1334300" y="832775"/>
        <a:ext cx="1093814" cy="729209"/>
      </dsp:txXfrm>
    </dsp:sp>
    <dsp:sp modelId="{C8768A08-ED68-4318-BD84-CA57A5A285C9}">
      <dsp:nvSpPr>
        <dsp:cNvPr id="0" name=""/>
        <dsp:cNvSpPr/>
      </dsp:nvSpPr>
      <dsp:spPr>
        <a:xfrm>
          <a:off x="2555725" y="894758"/>
          <a:ext cx="1513109" cy="605243"/>
        </a:xfrm>
        <a:prstGeom prst="chevron">
          <a:avLst/>
        </a:prstGeom>
        <a:solidFill>
          <a:schemeClr val="accent2">
            <a:alpha val="90000"/>
            <a:tint val="40000"/>
            <a:hueOff val="0"/>
            <a:satOff val="0"/>
            <a:lumOff val="0"/>
            <a:alphaOff val="0"/>
          </a:schemeClr>
        </a:solidFill>
        <a:ln w="19050"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US" sz="1300" kern="1200" dirty="0"/>
            <a:t>Crime Rate</a:t>
          </a:r>
        </a:p>
      </dsp:txBody>
      <dsp:txXfrm>
        <a:off x="2858347" y="894758"/>
        <a:ext cx="907866" cy="605243"/>
      </dsp:txXfrm>
    </dsp:sp>
    <dsp:sp modelId="{269676AD-CE00-4380-A95C-FF5116A145FE}">
      <dsp:nvSpPr>
        <dsp:cNvPr id="0" name=""/>
        <dsp:cNvSpPr/>
      </dsp:nvSpPr>
      <dsp:spPr>
        <a:xfrm>
          <a:off x="969695" y="1664074"/>
          <a:ext cx="1823023" cy="729209"/>
        </a:xfrm>
        <a:prstGeom prst="chevron">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US" sz="2200" kern="1200" dirty="0"/>
            <a:t>Blight</a:t>
          </a:r>
        </a:p>
      </dsp:txBody>
      <dsp:txXfrm>
        <a:off x="1334300" y="1664074"/>
        <a:ext cx="1093814" cy="729209"/>
      </dsp:txXfrm>
    </dsp:sp>
    <dsp:sp modelId="{5FEC9FAA-904B-433C-BD54-DF86491C151D}">
      <dsp:nvSpPr>
        <dsp:cNvPr id="0" name=""/>
        <dsp:cNvSpPr/>
      </dsp:nvSpPr>
      <dsp:spPr>
        <a:xfrm>
          <a:off x="2555725" y="1726056"/>
          <a:ext cx="1513109" cy="605243"/>
        </a:xfrm>
        <a:prstGeom prst="chevron">
          <a:avLst/>
        </a:prstGeom>
        <a:solidFill>
          <a:schemeClr val="accent2">
            <a:alpha val="90000"/>
            <a:tint val="40000"/>
            <a:hueOff val="0"/>
            <a:satOff val="0"/>
            <a:lumOff val="0"/>
            <a:alphaOff val="0"/>
          </a:schemeClr>
        </a:solidFill>
        <a:ln w="19050"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US" sz="1300" kern="1200" dirty="0"/>
            <a:t>Vacant and Abandoned Housing</a:t>
          </a:r>
        </a:p>
      </dsp:txBody>
      <dsp:txXfrm>
        <a:off x="2858347" y="1726056"/>
        <a:ext cx="907866" cy="605243"/>
      </dsp:txXfrm>
    </dsp:sp>
    <dsp:sp modelId="{2634BAA5-9559-42E9-A979-23B51F56FA6A}">
      <dsp:nvSpPr>
        <dsp:cNvPr id="0" name=""/>
        <dsp:cNvSpPr/>
      </dsp:nvSpPr>
      <dsp:spPr>
        <a:xfrm>
          <a:off x="969695" y="2495372"/>
          <a:ext cx="1823023" cy="729209"/>
        </a:xfrm>
        <a:prstGeom prst="chevron">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US" sz="2200" kern="1200" dirty="0"/>
            <a:t>Health</a:t>
          </a:r>
        </a:p>
      </dsp:txBody>
      <dsp:txXfrm>
        <a:off x="1334300" y="2495372"/>
        <a:ext cx="1093814" cy="729209"/>
      </dsp:txXfrm>
    </dsp:sp>
    <dsp:sp modelId="{1E10DAD9-90E5-4C4D-93BF-09739A7E4606}">
      <dsp:nvSpPr>
        <dsp:cNvPr id="0" name=""/>
        <dsp:cNvSpPr/>
      </dsp:nvSpPr>
      <dsp:spPr>
        <a:xfrm>
          <a:off x="2555725" y="2557355"/>
          <a:ext cx="1513109" cy="605243"/>
        </a:xfrm>
        <a:prstGeom prst="chevron">
          <a:avLst/>
        </a:prstGeom>
        <a:solidFill>
          <a:schemeClr val="accent2">
            <a:alpha val="90000"/>
            <a:tint val="40000"/>
            <a:hueOff val="0"/>
            <a:satOff val="0"/>
            <a:lumOff val="0"/>
            <a:alphaOff val="0"/>
          </a:schemeClr>
        </a:solidFill>
        <a:ln w="19050"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US" sz="1300" kern="1200" dirty="0"/>
            <a:t>Life Expectancy</a:t>
          </a:r>
        </a:p>
      </dsp:txBody>
      <dsp:txXfrm>
        <a:off x="2858347" y="2557355"/>
        <a:ext cx="907866" cy="60524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5076143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37000" y="8772525"/>
            <a:ext cx="3011488" cy="463550"/>
          </a:xfrm>
          <a:prstGeom prst="rect">
            <a:avLst/>
          </a:prstGeom>
        </p:spPr>
        <p:txBody>
          <a:bodyPr/>
          <a:lstStyle/>
          <a:p>
            <a:fld id="{43265313-E554-417C-AED8-4C314C97C952}" type="slidenum">
              <a:rPr lang="en-US" smtClean="0">
                <a:solidFill>
                  <a:prstClr val="black"/>
                </a:solidFill>
                <a:latin typeface="Calibri" panose="020F0502020204030204"/>
              </a: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502973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937000" y="8772525"/>
            <a:ext cx="3011488" cy="463550"/>
          </a:xfrm>
          <a:prstGeom prst="rect">
            <a:avLst/>
          </a:prstGeom>
        </p:spPr>
        <p:txBody>
          <a:bodyPr/>
          <a:lstStyle/>
          <a:p>
            <a:fld id="{43265313-E554-417C-AED8-4C314C97C952}" type="slidenum">
              <a:rPr lang="en-US" smtClean="0">
                <a:solidFill>
                  <a:prstClr val="black"/>
                </a:solidFill>
                <a:latin typeface="Calibri" panose="020F0502020204030204"/>
              </a: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639307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937000" y="8772525"/>
            <a:ext cx="3011488" cy="463550"/>
          </a:xfrm>
          <a:prstGeom prst="rect">
            <a:avLst/>
          </a:prstGeom>
        </p:spPr>
        <p:txBody>
          <a:bodyPr/>
          <a:lstStyle/>
          <a:p>
            <a:fld id="{43265313-E554-417C-AED8-4C314C97C952}" type="slidenum">
              <a:rPr lang="en-US" smtClean="0">
                <a:solidFill>
                  <a:prstClr val="black"/>
                </a:solidFill>
                <a:latin typeface="Calibri" panose="020F0502020204030204"/>
              </a:rPr>
              <a:pPr/>
              <a:t>20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541474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solidFill>
                  <a:prstClr val="black">
                    <a:tint val="75000"/>
                  </a:prstClr>
                </a:solidFill>
              </a:rPr>
              <a:pPr/>
              <a:t>8/1/18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94B6D2"/>
                </a:solidFill>
              </a:rPr>
              <a:pPr/>
              <a:t>‹#›</a:t>
            </a:fld>
            <a:endParaRPr lang="en-US" dirty="0">
              <a:solidFill>
                <a:srgbClr val="94B6D2"/>
              </a:solidFill>
            </a:endParaRPr>
          </a:p>
        </p:txBody>
      </p:sp>
    </p:spTree>
    <p:extLst>
      <p:ext uri="{BB962C8B-B14F-4D97-AF65-F5344CB8AC3E}">
        <p14:creationId xmlns:p14="http://schemas.microsoft.com/office/powerpoint/2010/main" val="1075112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57D7DE-61AE-4BC6-A87E-9454F8FD646E}" type="datetimeFigureOut">
              <a:rPr lang="en-US" smtClean="0">
                <a:solidFill>
                  <a:prstClr val="black">
                    <a:tint val="75000"/>
                  </a:prstClr>
                </a:solidFill>
              </a:rPr>
              <a:pPr/>
              <a:t>8/1/18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3AAA0FC-AF95-454C-A4E6-937690C7EEE5}" type="slidenum">
              <a:rPr lang="en-US" smtClean="0">
                <a:solidFill>
                  <a:srgbClr val="94B6D2"/>
                </a:solidFill>
              </a:rPr>
              <a:pPr/>
              <a:t>‹#›</a:t>
            </a:fld>
            <a:endParaRPr lang="en-US" dirty="0">
              <a:solidFill>
                <a:srgbClr val="94B6D2"/>
              </a:solidFill>
            </a:endParaRPr>
          </a:p>
        </p:txBody>
      </p:sp>
    </p:spTree>
    <p:extLst>
      <p:ext uri="{BB962C8B-B14F-4D97-AF65-F5344CB8AC3E}">
        <p14:creationId xmlns:p14="http://schemas.microsoft.com/office/powerpoint/2010/main" val="3896860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solidFill>
                  <a:prstClr val="black">
                    <a:tint val="75000"/>
                  </a:prstClr>
                </a:solidFill>
              </a:rPr>
              <a:pPr/>
              <a:t>8/1/18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94B6D2"/>
                </a:solidFill>
              </a:rPr>
              <a:pPr/>
              <a:t>‹#›</a:t>
            </a:fld>
            <a:endParaRPr lang="en-US" dirty="0">
              <a:solidFill>
                <a:srgbClr val="94B6D2"/>
              </a:solidFill>
            </a:endParaRPr>
          </a:p>
        </p:txBody>
      </p:sp>
    </p:spTree>
    <p:extLst>
      <p:ext uri="{BB962C8B-B14F-4D97-AF65-F5344CB8AC3E}">
        <p14:creationId xmlns:p14="http://schemas.microsoft.com/office/powerpoint/2010/main" val="1476640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solidFill>
                  <a:prstClr val="black">
                    <a:tint val="75000"/>
                  </a:prstClr>
                </a:solidFill>
              </a:rPr>
              <a:pPr/>
              <a:t>8/1/18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srgbClr val="94B6D2"/>
                </a:solidFill>
              </a:rPr>
              <a:pPr/>
              <a:t>‹#›</a:t>
            </a:fld>
            <a:endParaRPr lang="en-US" dirty="0">
              <a:solidFill>
                <a:srgbClr val="94B6D2"/>
              </a:solidFill>
            </a:endParaRPr>
          </a:p>
        </p:txBody>
      </p:sp>
    </p:spTree>
    <p:extLst>
      <p:ext uri="{BB962C8B-B14F-4D97-AF65-F5344CB8AC3E}">
        <p14:creationId xmlns:p14="http://schemas.microsoft.com/office/powerpoint/2010/main" val="2106902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solidFill>
                  <a:prstClr val="black">
                    <a:tint val="75000"/>
                  </a:prstClr>
                </a:solidFill>
              </a:rPr>
              <a:pPr/>
              <a:t>8/1/18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solidFill>
                  <a:srgbClr val="94B6D2"/>
                </a:solidFill>
              </a:rPr>
              <a:pPr/>
              <a:t>‹#›</a:t>
            </a:fld>
            <a:endParaRPr lang="en-US" dirty="0">
              <a:solidFill>
                <a:srgbClr val="94B6D2"/>
              </a:solidFill>
            </a:endParaRPr>
          </a:p>
        </p:txBody>
      </p:sp>
    </p:spTree>
    <p:extLst>
      <p:ext uri="{BB962C8B-B14F-4D97-AF65-F5344CB8AC3E}">
        <p14:creationId xmlns:p14="http://schemas.microsoft.com/office/powerpoint/2010/main" val="2241142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solidFill>
                  <a:prstClr val="black">
                    <a:tint val="75000"/>
                  </a:prstClr>
                </a:solidFill>
              </a:rPr>
              <a:pPr/>
              <a:t>8/1/18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solidFill>
                  <a:srgbClr val="94B6D2"/>
                </a:solidFill>
              </a:rPr>
              <a:pPr/>
              <a:t>‹#›</a:t>
            </a:fld>
            <a:endParaRPr lang="en-US" dirty="0">
              <a:solidFill>
                <a:srgbClr val="94B6D2"/>
              </a:solidFill>
            </a:endParaRPr>
          </a:p>
        </p:txBody>
      </p:sp>
    </p:spTree>
    <p:extLst>
      <p:ext uri="{BB962C8B-B14F-4D97-AF65-F5344CB8AC3E}">
        <p14:creationId xmlns:p14="http://schemas.microsoft.com/office/powerpoint/2010/main" val="1450940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solidFill>
                  <a:prstClr val="black">
                    <a:tint val="75000"/>
                  </a:prstClr>
                </a:solidFill>
              </a:rPr>
              <a:pPr/>
              <a:t>8/1/18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srgbClr val="94B6D2"/>
                </a:solidFill>
              </a:rPr>
              <a:pPr/>
              <a:t>‹#›</a:t>
            </a:fld>
            <a:endParaRPr lang="en-US" dirty="0">
              <a:solidFill>
                <a:srgbClr val="94B6D2"/>
              </a:solidFill>
            </a:endParaRPr>
          </a:p>
        </p:txBody>
      </p:sp>
    </p:spTree>
    <p:extLst>
      <p:ext uri="{BB962C8B-B14F-4D97-AF65-F5344CB8AC3E}">
        <p14:creationId xmlns:p14="http://schemas.microsoft.com/office/powerpoint/2010/main" val="1215809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solidFill>
                  <a:prstClr val="black">
                    <a:tint val="75000"/>
                  </a:prstClr>
                </a:solidFill>
              </a:rPr>
              <a:pPr/>
              <a:t>8/1/18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srgbClr val="94B6D2"/>
                </a:solidFill>
              </a:rPr>
              <a:pPr/>
              <a:t>‹#›</a:t>
            </a:fld>
            <a:endParaRPr lang="en-US" dirty="0">
              <a:solidFill>
                <a:srgbClr val="94B6D2"/>
              </a:solidFill>
            </a:endParaRPr>
          </a:p>
        </p:txBody>
      </p:sp>
    </p:spTree>
    <p:extLst>
      <p:ext uri="{BB962C8B-B14F-4D97-AF65-F5344CB8AC3E}">
        <p14:creationId xmlns:p14="http://schemas.microsoft.com/office/powerpoint/2010/main" val="7441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solidFill>
                  <a:prstClr val="black">
                    <a:tint val="75000"/>
                  </a:prstClr>
                </a:solidFill>
              </a:rPr>
              <a:pPr/>
              <a:t>8/1/18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srgbClr val="94B6D2"/>
                </a:solidFill>
              </a:rPr>
              <a:pPr/>
              <a:t>‹#›</a:t>
            </a:fld>
            <a:endParaRPr lang="en-US" dirty="0">
              <a:solidFill>
                <a:srgbClr val="94B6D2"/>
              </a:solidFill>
            </a:endParaRPr>
          </a:p>
        </p:txBody>
      </p:sp>
    </p:spTree>
    <p:extLst>
      <p:ext uri="{BB962C8B-B14F-4D97-AF65-F5344CB8AC3E}">
        <p14:creationId xmlns:p14="http://schemas.microsoft.com/office/powerpoint/2010/main" val="1381542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solidFill>
                  <a:prstClr val="black">
                    <a:tint val="75000"/>
                  </a:prstClr>
                </a:solidFill>
              </a:rPr>
              <a:pPr/>
              <a:t>8/1/18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94B6D2"/>
                </a:solidFill>
              </a:rPr>
              <a:pPr/>
              <a:t>‹#›</a:t>
            </a:fld>
            <a:endParaRPr lang="en-US" dirty="0">
              <a:solidFill>
                <a:srgbClr val="94B6D2"/>
              </a:solidFill>
            </a:endParaRPr>
          </a:p>
        </p:txBody>
      </p:sp>
    </p:spTree>
    <p:extLst>
      <p:ext uri="{BB962C8B-B14F-4D97-AF65-F5344CB8AC3E}">
        <p14:creationId xmlns:p14="http://schemas.microsoft.com/office/powerpoint/2010/main" val="3756329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solidFill>
                  <a:prstClr val="black">
                    <a:tint val="75000"/>
                  </a:prstClr>
                </a:solidFill>
              </a:rPr>
              <a:pPr/>
              <a:t>8/1/18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94B6D2"/>
                </a:solidFill>
              </a:rPr>
              <a:pPr/>
              <a:t>‹#›</a:t>
            </a:fld>
            <a:endParaRPr lang="en-US" dirty="0">
              <a:solidFill>
                <a:srgbClr val="94B6D2"/>
              </a:solidFill>
            </a:endParaRPr>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defTabSz="342900">
              <a:buClrTx/>
              <a:buFontTx/>
              <a:buNone/>
            </a:pPr>
            <a:r>
              <a:rPr lang="en-US" sz="6000" kern="1200" dirty="0">
                <a:ln w="3175" cmpd="sng">
                  <a:noFill/>
                </a:ln>
                <a:solidFill>
                  <a:srgbClr val="94B6D2">
                    <a:lumMod val="60000"/>
                    <a:lumOff val="40000"/>
                  </a:srgbClr>
                </a:solidFill>
                <a:ea typeface="+mn-ea"/>
                <a:cs typeface="+mn-cs"/>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defTabSz="342900">
              <a:buClrTx/>
              <a:buFontTx/>
              <a:buNone/>
            </a:pPr>
            <a:r>
              <a:rPr lang="en-US" sz="6000" kern="1200" dirty="0">
                <a:ln w="3175" cmpd="sng">
                  <a:noFill/>
                </a:ln>
                <a:solidFill>
                  <a:srgbClr val="94B6D2">
                    <a:lumMod val="60000"/>
                    <a:lumOff val="40000"/>
                  </a:srgbClr>
                </a:solidFill>
                <a:ea typeface="+mn-ea"/>
                <a:cs typeface="+mn-cs"/>
              </a:rPr>
              <a:t>”</a:t>
            </a:r>
            <a:endParaRPr lang="en-US" sz="1350" kern="1200" dirty="0">
              <a:solidFill>
                <a:srgbClr val="94B6D2">
                  <a:lumMod val="60000"/>
                  <a:lumOff val="40000"/>
                </a:srgbClr>
              </a:solidFill>
              <a:ea typeface="+mn-ea"/>
              <a:cs typeface="+mn-cs"/>
            </a:endParaRPr>
          </a:p>
        </p:txBody>
      </p:sp>
    </p:spTree>
    <p:extLst>
      <p:ext uri="{BB962C8B-B14F-4D97-AF65-F5344CB8AC3E}">
        <p14:creationId xmlns:p14="http://schemas.microsoft.com/office/powerpoint/2010/main" val="2193553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solidFill>
                  <a:prstClr val="black">
                    <a:tint val="75000"/>
                  </a:prstClr>
                </a:solidFill>
              </a:rPr>
              <a:pPr/>
              <a:t>8/1/18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94B6D2"/>
                </a:solidFill>
              </a:rPr>
              <a:pPr/>
              <a:t>‹#›</a:t>
            </a:fld>
            <a:endParaRPr lang="en-US" dirty="0">
              <a:solidFill>
                <a:srgbClr val="94B6D2"/>
              </a:solidFill>
            </a:endParaRPr>
          </a:p>
        </p:txBody>
      </p:sp>
    </p:spTree>
    <p:extLst>
      <p:ext uri="{BB962C8B-B14F-4D97-AF65-F5344CB8AC3E}">
        <p14:creationId xmlns:p14="http://schemas.microsoft.com/office/powerpoint/2010/main" val="9493670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solidFill>
                  <a:prstClr val="black">
                    <a:tint val="75000"/>
                  </a:prstClr>
                </a:solidFill>
              </a:rPr>
              <a:pPr/>
              <a:t>8/1/18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94B6D2"/>
                </a:solidFill>
              </a:rPr>
              <a:pPr/>
              <a:t>‹#›</a:t>
            </a:fld>
            <a:endParaRPr lang="en-US" dirty="0">
              <a:solidFill>
                <a:srgbClr val="94B6D2"/>
              </a:solidFill>
            </a:endParaRPr>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defTabSz="342900">
              <a:buClrTx/>
              <a:buFontTx/>
              <a:buNone/>
            </a:pPr>
            <a:r>
              <a:rPr lang="en-US" sz="6000" kern="1200" dirty="0">
                <a:ln w="3175" cmpd="sng">
                  <a:noFill/>
                </a:ln>
                <a:solidFill>
                  <a:srgbClr val="94B6D2">
                    <a:lumMod val="60000"/>
                    <a:lumOff val="40000"/>
                  </a:srgbClr>
                </a:solidFill>
                <a:ea typeface="+mn-ea"/>
                <a:cs typeface="+mn-cs"/>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defTabSz="342900">
              <a:buClrTx/>
              <a:buFontTx/>
              <a:buNone/>
            </a:pPr>
            <a:r>
              <a:rPr lang="en-US" sz="6000" kern="1200" dirty="0">
                <a:ln w="3175" cmpd="sng">
                  <a:noFill/>
                </a:ln>
                <a:solidFill>
                  <a:srgbClr val="94B6D2">
                    <a:lumMod val="60000"/>
                    <a:lumOff val="40000"/>
                  </a:srgbClr>
                </a:solidFill>
                <a:ea typeface="+mn-ea"/>
                <a:cs typeface="+mn-cs"/>
              </a:rPr>
              <a:t>”</a:t>
            </a:r>
          </a:p>
        </p:txBody>
      </p:sp>
    </p:spTree>
    <p:extLst>
      <p:ext uri="{BB962C8B-B14F-4D97-AF65-F5344CB8AC3E}">
        <p14:creationId xmlns:p14="http://schemas.microsoft.com/office/powerpoint/2010/main" val="38635622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solidFill>
                  <a:prstClr val="black">
                    <a:tint val="75000"/>
                  </a:prstClr>
                </a:solidFill>
              </a:rPr>
              <a:pPr/>
              <a:t>8/1/18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94B6D2"/>
                </a:solidFill>
              </a:rPr>
              <a:pPr/>
              <a:t>‹#›</a:t>
            </a:fld>
            <a:endParaRPr lang="en-US" dirty="0">
              <a:solidFill>
                <a:srgbClr val="94B6D2"/>
              </a:solidFill>
            </a:endParaRPr>
          </a:p>
        </p:txBody>
      </p:sp>
    </p:spTree>
    <p:extLst>
      <p:ext uri="{BB962C8B-B14F-4D97-AF65-F5344CB8AC3E}">
        <p14:creationId xmlns:p14="http://schemas.microsoft.com/office/powerpoint/2010/main" val="13355552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solidFill>
                  <a:prstClr val="black">
                    <a:tint val="75000"/>
                  </a:prstClr>
                </a:solidFill>
              </a:rPr>
              <a:pPr/>
              <a:t>8/1/18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94B6D2"/>
                </a:solidFill>
              </a:rPr>
              <a:pPr/>
              <a:t>‹#›</a:t>
            </a:fld>
            <a:endParaRPr lang="en-US" dirty="0">
              <a:solidFill>
                <a:srgbClr val="94B6D2"/>
              </a:solidFill>
            </a:endParaRPr>
          </a:p>
        </p:txBody>
      </p:sp>
    </p:spTree>
    <p:extLst>
      <p:ext uri="{BB962C8B-B14F-4D97-AF65-F5344CB8AC3E}">
        <p14:creationId xmlns:p14="http://schemas.microsoft.com/office/powerpoint/2010/main" val="76109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solidFill>
                  <a:prstClr val="black">
                    <a:tint val="75000"/>
                  </a:prstClr>
                </a:solidFill>
              </a:rPr>
              <a:pPr/>
              <a:t>8/1/18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94B6D2"/>
                </a:solidFill>
              </a:rPr>
              <a:pPr/>
              <a:t>‹#›</a:t>
            </a:fld>
            <a:endParaRPr lang="en-US" dirty="0">
              <a:solidFill>
                <a:srgbClr val="94B6D2"/>
              </a:solidFill>
            </a:endParaRPr>
          </a:p>
        </p:txBody>
      </p:sp>
    </p:spTree>
    <p:extLst>
      <p:ext uri="{BB962C8B-B14F-4D97-AF65-F5344CB8AC3E}">
        <p14:creationId xmlns:p14="http://schemas.microsoft.com/office/powerpoint/2010/main" val="240639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theme" Target="../theme/theme2.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342900">
              <a:buClrTx/>
            </a:pPr>
            <a:fld id="{96DFF08F-DC6B-4601-B491-B0F83F6DD2DA}" type="datetimeFigureOut">
              <a:rPr lang="en-US" kern="1200" smtClean="0">
                <a:solidFill>
                  <a:prstClr val="black">
                    <a:tint val="75000"/>
                  </a:prstClr>
                </a:solidFill>
                <a:latin typeface="Trebuchet MS" panose="020B0603020202020204"/>
                <a:ea typeface="+mn-ea"/>
                <a:cs typeface="+mn-cs"/>
              </a:rPr>
              <a:pPr defTabSz="342900">
                <a:buClrTx/>
              </a:pPr>
              <a:t>8/1/18</a:t>
            </a:fld>
            <a:endParaRPr lang="en-US" kern="1200" dirty="0">
              <a:solidFill>
                <a:prstClr val="black">
                  <a:tint val="75000"/>
                </a:prstClr>
              </a:solidFill>
              <a:latin typeface="Trebuchet MS" panose="020B0603020202020204"/>
              <a:ea typeface="+mn-ea"/>
              <a:cs typeface="+mn-cs"/>
            </a:endParaRPr>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342900">
              <a:buClrTx/>
            </a:pPr>
            <a:endParaRPr lang="en-US" kern="1200" dirty="0">
              <a:solidFill>
                <a:prstClr val="black">
                  <a:tint val="75000"/>
                </a:prstClr>
              </a:solidFill>
              <a:latin typeface="Trebuchet MS" panose="020B0603020202020204"/>
              <a:ea typeface="+mn-ea"/>
              <a:cs typeface="+mn-cs"/>
            </a:endParaRPr>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pPr defTabSz="342900">
              <a:buClrTx/>
            </a:pPr>
            <a:fld id="{4FAB73BC-B049-4115-A692-8D63A059BFB8}" type="slidenum">
              <a:rPr lang="en-US" kern="1200" smtClean="0">
                <a:solidFill>
                  <a:srgbClr val="94B6D2"/>
                </a:solidFill>
                <a:latin typeface="Trebuchet MS" panose="020B0603020202020204"/>
                <a:ea typeface="+mn-ea"/>
                <a:cs typeface="+mn-cs"/>
              </a:rPr>
              <a:pPr defTabSz="342900">
                <a:buClrTx/>
              </a:pPr>
              <a:t>‹#›</a:t>
            </a:fld>
            <a:endParaRPr lang="en-US" kern="1200" dirty="0">
              <a:solidFill>
                <a:srgbClr val="94B6D2"/>
              </a:solidFill>
              <a:latin typeface="Trebuchet MS" panose="020B0603020202020204"/>
              <a:ea typeface="+mn-ea"/>
              <a:cs typeface="+mn-cs"/>
            </a:endParaRPr>
          </a:p>
        </p:txBody>
      </p:sp>
    </p:spTree>
    <p:extLst>
      <p:ext uri="{BB962C8B-B14F-4D97-AF65-F5344CB8AC3E}">
        <p14:creationId xmlns:p14="http://schemas.microsoft.com/office/powerpoint/2010/main" val="179095421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www.bniajfi.org/"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2.png"/><Relationship Id="rId4" Type="http://schemas.openxmlformats.org/officeDocument/2006/relationships/hyperlink" Target="https://bniajfi.org/currentprojects/smartcitiesresources"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blogs.ubalt.edu/siyer"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78901" y="282872"/>
            <a:ext cx="8071718" cy="4278094"/>
          </a:xfrm>
          <a:prstGeom prst="rect">
            <a:avLst/>
          </a:prstGeom>
          <a:noFill/>
        </p:spPr>
        <p:txBody>
          <a:bodyPr wrap="square" rtlCol="0">
            <a:spAutoFit/>
          </a:bodyPr>
          <a:lstStyle/>
          <a:p>
            <a:pPr algn="ctr"/>
            <a:r>
              <a:rPr lang="en-US" sz="3200" b="1" dirty="0"/>
              <a:t>Smart Cities and West Baltimore Summary and Community of Stakeholders Matchmaking Workshop</a:t>
            </a:r>
          </a:p>
          <a:p>
            <a:pPr algn="ctr"/>
            <a:endParaRPr lang="en-US" dirty="0"/>
          </a:p>
          <a:p>
            <a:pPr algn="ctr"/>
            <a:endParaRPr lang="en-US" sz="1800" b="1" i="1" dirty="0"/>
          </a:p>
          <a:p>
            <a:pPr algn="ctr"/>
            <a:r>
              <a:rPr lang="en-US" sz="1800" b="1" i="1" dirty="0"/>
              <a:t>NSF Smart and Connected Communities 2017 Planning Grant</a:t>
            </a:r>
          </a:p>
          <a:p>
            <a:pPr algn="ctr"/>
            <a:endParaRPr lang="en-US" dirty="0"/>
          </a:p>
          <a:p>
            <a:pPr algn="ctr"/>
            <a:endParaRPr lang="en-US" dirty="0"/>
          </a:p>
          <a:p>
            <a:pPr algn="ctr"/>
            <a:r>
              <a:rPr lang="en-US" b="1" dirty="0"/>
              <a:t>Hosts</a:t>
            </a:r>
          </a:p>
          <a:p>
            <a:pPr algn="ctr"/>
            <a:endParaRPr lang="en-US" dirty="0"/>
          </a:p>
          <a:p>
            <a:pPr algn="ctr"/>
            <a:r>
              <a:rPr lang="en-US" dirty="0"/>
              <a:t>Federal Reserve Bank of Richmond, Baltimore Branch</a:t>
            </a:r>
          </a:p>
          <a:p>
            <a:pPr algn="ctr"/>
            <a:r>
              <a:rPr lang="en-US" dirty="0"/>
              <a:t>University of Maryland, College Park</a:t>
            </a:r>
          </a:p>
          <a:p>
            <a:pPr algn="ctr"/>
            <a:r>
              <a:rPr lang="en-US" dirty="0"/>
              <a:t>University of Baltimore</a:t>
            </a:r>
          </a:p>
          <a:p>
            <a:pPr algn="ctr"/>
            <a:r>
              <a:rPr lang="en-US" dirty="0"/>
              <a:t>Morgan State University</a:t>
            </a:r>
          </a:p>
          <a:p>
            <a:pPr algn="ctr"/>
            <a:r>
              <a:rPr lang="en-US" dirty="0"/>
              <a:t>Johns Hopkins University</a:t>
            </a:r>
          </a:p>
        </p:txBody>
      </p:sp>
    </p:spTree>
    <p:extLst>
      <p:ext uri="{BB962C8B-B14F-4D97-AF65-F5344CB8AC3E}">
        <p14:creationId xmlns:p14="http://schemas.microsoft.com/office/powerpoint/2010/main" val="11448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695227"/>
          </a:xfrm>
        </p:spPr>
        <p:txBody>
          <a:bodyPr/>
          <a:lstStyle/>
          <a:p>
            <a:r>
              <a:rPr lang="en-US" dirty="0"/>
              <a:t>Community Outreach Meeting #1</a:t>
            </a:r>
          </a:p>
        </p:txBody>
      </p:sp>
      <p:sp>
        <p:nvSpPr>
          <p:cNvPr id="3" name="Content Placeholder 2"/>
          <p:cNvSpPr>
            <a:spLocks noGrp="1"/>
          </p:cNvSpPr>
          <p:nvPr>
            <p:ph idx="1"/>
          </p:nvPr>
        </p:nvSpPr>
        <p:spPr>
          <a:xfrm>
            <a:off x="508001" y="1265549"/>
            <a:ext cx="6809556" cy="3414859"/>
          </a:xfrm>
        </p:spPr>
        <p:txBody>
          <a:bodyPr>
            <a:noAutofit/>
          </a:bodyPr>
          <a:lstStyle/>
          <a:p>
            <a:r>
              <a:rPr lang="en-US" sz="2100" dirty="0"/>
              <a:t>BNIA convened initial trainings with Heritage Crossing and State Center in April 2018</a:t>
            </a:r>
          </a:p>
          <a:p>
            <a:endParaRPr lang="en-US" sz="2100" dirty="0"/>
          </a:p>
          <a:p>
            <a:r>
              <a:rPr lang="en-US" sz="2100" dirty="0"/>
              <a:t>First meeting focused on community data from </a:t>
            </a:r>
            <a:r>
              <a:rPr lang="en-US" sz="2100" i="1" dirty="0"/>
              <a:t>Vital Signs</a:t>
            </a:r>
            <a:r>
              <a:rPr lang="en-US" sz="2100" dirty="0"/>
              <a:t> and Baltimore City Planning</a:t>
            </a:r>
          </a:p>
          <a:p>
            <a:endParaRPr lang="en-US" sz="2100" b="1" dirty="0"/>
          </a:p>
          <a:p>
            <a:r>
              <a:rPr lang="en-US" sz="2100" b="1" dirty="0"/>
              <a:t>Breakout Group Questions:</a:t>
            </a:r>
          </a:p>
          <a:p>
            <a:pPr lvl="1"/>
            <a:r>
              <a:rPr lang="en-US" sz="1800" dirty="0"/>
              <a:t>What would you like to improve in the neighborhood?</a:t>
            </a:r>
          </a:p>
          <a:p>
            <a:pPr lvl="1"/>
            <a:r>
              <a:rPr lang="en-US" sz="1800" dirty="0"/>
              <a:t>What additional data would you like to see?</a:t>
            </a:r>
          </a:p>
          <a:p>
            <a:endParaRPr lang="en-US" sz="2100" dirty="0"/>
          </a:p>
        </p:txBody>
      </p:sp>
    </p:spTree>
    <p:extLst>
      <p:ext uri="{BB962C8B-B14F-4D97-AF65-F5344CB8AC3E}">
        <p14:creationId xmlns:p14="http://schemas.microsoft.com/office/powerpoint/2010/main" val="2844708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695227"/>
          </a:xfrm>
        </p:spPr>
        <p:txBody>
          <a:bodyPr/>
          <a:lstStyle/>
          <a:p>
            <a:r>
              <a:rPr lang="en-US" dirty="0"/>
              <a:t>Meeting #1 – Heritage Crossing</a:t>
            </a:r>
          </a:p>
        </p:txBody>
      </p:sp>
      <p:sp>
        <p:nvSpPr>
          <p:cNvPr id="3" name="Content Placeholder 2"/>
          <p:cNvSpPr>
            <a:spLocks noGrp="1"/>
          </p:cNvSpPr>
          <p:nvPr>
            <p:ph idx="1"/>
          </p:nvPr>
        </p:nvSpPr>
        <p:spPr>
          <a:xfrm>
            <a:off x="508001" y="1152427"/>
            <a:ext cx="6809556" cy="3414859"/>
          </a:xfrm>
        </p:spPr>
        <p:txBody>
          <a:bodyPr>
            <a:noAutofit/>
          </a:bodyPr>
          <a:lstStyle/>
          <a:p>
            <a:r>
              <a:rPr lang="en-US" sz="2100" b="1" dirty="0"/>
              <a:t>Attendance:</a:t>
            </a:r>
            <a:r>
              <a:rPr lang="en-US" sz="2100" dirty="0"/>
              <a:t> 7 residents</a:t>
            </a:r>
            <a:br>
              <a:rPr lang="en-US" sz="2100" dirty="0"/>
            </a:br>
            <a:endParaRPr lang="en-US" sz="2100" dirty="0"/>
          </a:p>
          <a:p>
            <a:r>
              <a:rPr lang="en-US" sz="2100" b="1" dirty="0"/>
              <a:t>Resident-Led Discussion Topics:</a:t>
            </a:r>
          </a:p>
          <a:p>
            <a:pPr lvl="1"/>
            <a:r>
              <a:rPr lang="en-US" sz="1950" dirty="0"/>
              <a:t>How to increase population and income</a:t>
            </a:r>
          </a:p>
          <a:p>
            <a:pPr lvl="1"/>
            <a:r>
              <a:rPr lang="en-US" sz="1950" dirty="0"/>
              <a:t>Homeownership information</a:t>
            </a:r>
          </a:p>
          <a:p>
            <a:pPr lvl="1"/>
            <a:r>
              <a:rPr lang="en-US" sz="1950" dirty="0"/>
              <a:t>Local economy and employment</a:t>
            </a:r>
          </a:p>
          <a:p>
            <a:pPr lvl="1"/>
            <a:r>
              <a:rPr lang="en-US" sz="1950" dirty="0"/>
              <a:t>Neighborhood spending power</a:t>
            </a:r>
            <a:endParaRPr lang="en-US" sz="1800" dirty="0"/>
          </a:p>
          <a:p>
            <a:pPr lvl="1"/>
            <a:r>
              <a:rPr lang="en-US" sz="1950" dirty="0"/>
              <a:t>Communication tools to engage with residents?</a:t>
            </a:r>
          </a:p>
          <a:p>
            <a:pPr lvl="1"/>
            <a:r>
              <a:rPr lang="en-US" sz="1950" dirty="0"/>
              <a:t>Population under community supervision</a:t>
            </a:r>
          </a:p>
          <a:p>
            <a:pPr marL="342900" lvl="1" indent="0">
              <a:buNone/>
            </a:pPr>
            <a:endParaRPr lang="en-US" sz="1950" dirty="0"/>
          </a:p>
          <a:p>
            <a:pPr lvl="1"/>
            <a:endParaRPr lang="en-US" sz="1950" dirty="0"/>
          </a:p>
          <a:p>
            <a:endParaRPr lang="en-US" sz="2100" dirty="0"/>
          </a:p>
        </p:txBody>
      </p:sp>
    </p:spTree>
    <p:extLst>
      <p:ext uri="{BB962C8B-B14F-4D97-AF65-F5344CB8AC3E}">
        <p14:creationId xmlns:p14="http://schemas.microsoft.com/office/powerpoint/2010/main" val="1829956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695227"/>
          </a:xfrm>
        </p:spPr>
        <p:txBody>
          <a:bodyPr/>
          <a:lstStyle/>
          <a:p>
            <a:r>
              <a:rPr lang="en-US" dirty="0"/>
              <a:t>Meeting #1 – State Center</a:t>
            </a:r>
          </a:p>
        </p:txBody>
      </p:sp>
      <p:sp>
        <p:nvSpPr>
          <p:cNvPr id="3" name="Content Placeholder 2"/>
          <p:cNvSpPr>
            <a:spLocks noGrp="1"/>
          </p:cNvSpPr>
          <p:nvPr>
            <p:ph idx="1"/>
          </p:nvPr>
        </p:nvSpPr>
        <p:spPr>
          <a:xfrm>
            <a:off x="508001" y="1097598"/>
            <a:ext cx="6809556" cy="3414859"/>
          </a:xfrm>
        </p:spPr>
        <p:txBody>
          <a:bodyPr>
            <a:noAutofit/>
          </a:bodyPr>
          <a:lstStyle/>
          <a:p>
            <a:r>
              <a:rPr lang="en-US" sz="2100" b="1" dirty="0"/>
              <a:t>Attendance:</a:t>
            </a:r>
            <a:r>
              <a:rPr lang="en-US" sz="2100" dirty="0"/>
              <a:t> 18 residents</a:t>
            </a:r>
            <a:br>
              <a:rPr lang="en-US" sz="2100" dirty="0"/>
            </a:br>
            <a:endParaRPr lang="en-US" sz="2100" dirty="0"/>
          </a:p>
          <a:p>
            <a:r>
              <a:rPr lang="en-US" sz="2100" b="1" dirty="0"/>
              <a:t>Resident-Led Discussion Topics:</a:t>
            </a:r>
          </a:p>
          <a:p>
            <a:pPr lvl="1"/>
            <a:r>
              <a:rPr lang="en-US" sz="1950" dirty="0"/>
              <a:t>Baltimore City Open Data </a:t>
            </a:r>
          </a:p>
          <a:p>
            <a:pPr lvl="2"/>
            <a:r>
              <a:rPr lang="en-US" sz="1650" dirty="0"/>
              <a:t>Frequency of updates</a:t>
            </a:r>
          </a:p>
          <a:p>
            <a:pPr lvl="2"/>
            <a:r>
              <a:rPr lang="en-US" sz="1800" dirty="0"/>
              <a:t>Sharing of new datasets</a:t>
            </a:r>
          </a:p>
          <a:p>
            <a:pPr lvl="2"/>
            <a:r>
              <a:rPr lang="en-US" sz="1800" dirty="0"/>
              <a:t>Data quality</a:t>
            </a:r>
          </a:p>
          <a:p>
            <a:pPr lvl="1"/>
            <a:r>
              <a:rPr lang="en-US" sz="1950" dirty="0"/>
              <a:t>Employment and commute destinations</a:t>
            </a:r>
          </a:p>
          <a:p>
            <a:pPr lvl="1"/>
            <a:r>
              <a:rPr lang="en-US" sz="1950" dirty="0"/>
              <a:t>Trash and sanitation</a:t>
            </a:r>
          </a:p>
          <a:p>
            <a:pPr lvl="1"/>
            <a:r>
              <a:rPr lang="en-US" sz="1950" dirty="0"/>
              <a:t>Disease prevalence				</a:t>
            </a:r>
          </a:p>
          <a:p>
            <a:pPr lvl="1"/>
            <a:endParaRPr lang="en-US" sz="1950" b="1" dirty="0"/>
          </a:p>
          <a:p>
            <a:pPr lvl="1"/>
            <a:endParaRPr lang="en-US" sz="1950" b="1" dirty="0"/>
          </a:p>
          <a:p>
            <a:pPr lvl="1"/>
            <a:endParaRPr lang="en-US" sz="1950" dirty="0"/>
          </a:p>
        </p:txBody>
      </p:sp>
    </p:spTree>
    <p:extLst>
      <p:ext uri="{BB962C8B-B14F-4D97-AF65-F5344CB8AC3E}">
        <p14:creationId xmlns:p14="http://schemas.microsoft.com/office/powerpoint/2010/main" val="2891250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695227"/>
          </a:xfrm>
        </p:spPr>
        <p:txBody>
          <a:bodyPr/>
          <a:lstStyle/>
          <a:p>
            <a:r>
              <a:rPr lang="en-US" dirty="0"/>
              <a:t>Community Outreach Meeting #2</a:t>
            </a:r>
          </a:p>
        </p:txBody>
      </p:sp>
      <p:sp>
        <p:nvSpPr>
          <p:cNvPr id="3" name="Content Placeholder 2"/>
          <p:cNvSpPr>
            <a:spLocks noGrp="1"/>
          </p:cNvSpPr>
          <p:nvPr>
            <p:ph idx="1"/>
          </p:nvPr>
        </p:nvSpPr>
        <p:spPr>
          <a:xfrm>
            <a:off x="508001" y="1265549"/>
            <a:ext cx="6809556" cy="3414859"/>
          </a:xfrm>
        </p:spPr>
        <p:txBody>
          <a:bodyPr>
            <a:noAutofit/>
          </a:bodyPr>
          <a:lstStyle/>
          <a:p>
            <a:r>
              <a:rPr lang="en-US" sz="2100" dirty="0"/>
              <a:t>Agenda derived from discussion topics from the first meeting</a:t>
            </a:r>
            <a:br>
              <a:rPr lang="en-US" sz="2100" dirty="0"/>
            </a:br>
            <a:endParaRPr lang="en-US" sz="2100" dirty="0"/>
          </a:p>
          <a:p>
            <a:r>
              <a:rPr lang="en-US" sz="2100" dirty="0"/>
              <a:t>Trainings held at University of Baltimore in June 2018</a:t>
            </a:r>
            <a:br>
              <a:rPr lang="en-US" sz="2100" dirty="0"/>
            </a:br>
            <a:endParaRPr lang="en-US" sz="2100" dirty="0"/>
          </a:p>
          <a:p>
            <a:r>
              <a:rPr lang="en-US" sz="2100" dirty="0"/>
              <a:t>Hour and half workshops using computer lab to access online resources</a:t>
            </a:r>
          </a:p>
        </p:txBody>
      </p:sp>
    </p:spTree>
    <p:extLst>
      <p:ext uri="{BB962C8B-B14F-4D97-AF65-F5344CB8AC3E}">
        <p14:creationId xmlns:p14="http://schemas.microsoft.com/office/powerpoint/2010/main" val="3041749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695227"/>
          </a:xfrm>
        </p:spPr>
        <p:txBody>
          <a:bodyPr/>
          <a:lstStyle/>
          <a:p>
            <a:r>
              <a:rPr lang="en-US" dirty="0"/>
              <a:t>Meeting #2 – Heritage Crossing</a:t>
            </a:r>
          </a:p>
        </p:txBody>
      </p:sp>
      <p:sp>
        <p:nvSpPr>
          <p:cNvPr id="3" name="Content Placeholder 2"/>
          <p:cNvSpPr>
            <a:spLocks noGrp="1"/>
          </p:cNvSpPr>
          <p:nvPr>
            <p:ph idx="1"/>
          </p:nvPr>
        </p:nvSpPr>
        <p:spPr>
          <a:xfrm>
            <a:off x="508001" y="1090599"/>
            <a:ext cx="6809556" cy="3414859"/>
          </a:xfrm>
        </p:spPr>
        <p:txBody>
          <a:bodyPr>
            <a:noAutofit/>
          </a:bodyPr>
          <a:lstStyle/>
          <a:p>
            <a:r>
              <a:rPr lang="en-US" sz="2100" b="1" dirty="0"/>
              <a:t>Attendance: </a:t>
            </a:r>
            <a:r>
              <a:rPr lang="en-US" sz="2100" dirty="0"/>
              <a:t>5 residents</a:t>
            </a:r>
            <a:br>
              <a:rPr lang="en-US" sz="2100" dirty="0"/>
            </a:br>
            <a:endParaRPr lang="en-US" sz="2100" dirty="0"/>
          </a:p>
          <a:p>
            <a:r>
              <a:rPr lang="en-US" sz="2100" b="1" dirty="0"/>
              <a:t>Workshop topics:</a:t>
            </a:r>
            <a:endParaRPr lang="en-US" sz="1800" b="1" dirty="0"/>
          </a:p>
          <a:p>
            <a:pPr marL="0" indent="0">
              <a:buNone/>
            </a:pPr>
            <a:r>
              <a:rPr lang="en-US" sz="1800" dirty="0"/>
              <a:t>	1. Accessing </a:t>
            </a:r>
            <a:r>
              <a:rPr lang="en-US" sz="1800" i="1" dirty="0"/>
              <a:t>Vital Signs</a:t>
            </a:r>
            <a:r>
              <a:rPr lang="en-US" sz="1800" dirty="0"/>
              <a:t> data</a:t>
            </a:r>
          </a:p>
          <a:p>
            <a:pPr marL="0" indent="0">
              <a:buNone/>
            </a:pPr>
            <a:r>
              <a:rPr lang="en-US" sz="1800" dirty="0"/>
              <a:t>			Finding community profiles and data visualizations</a:t>
            </a:r>
          </a:p>
          <a:p>
            <a:pPr marL="0" indent="0">
              <a:buNone/>
            </a:pPr>
            <a:r>
              <a:rPr lang="en-US" sz="1800" dirty="0"/>
              <a:t>	2. Using Open Baltimore</a:t>
            </a:r>
          </a:p>
          <a:p>
            <a:pPr marL="0" indent="0">
              <a:buNone/>
            </a:pPr>
            <a:r>
              <a:rPr lang="en-US" sz="1800" dirty="0"/>
              <a:t>			Keyword searches, building filters, exporting and 					visualizing data</a:t>
            </a:r>
          </a:p>
          <a:p>
            <a:pPr marL="0" indent="0">
              <a:buNone/>
            </a:pPr>
            <a:r>
              <a:rPr lang="en-US" sz="1800" dirty="0"/>
              <a:t>	3. Real Property Lookup</a:t>
            </a:r>
          </a:p>
          <a:p>
            <a:pPr marL="0" indent="0">
              <a:buNone/>
            </a:pPr>
            <a:r>
              <a:rPr lang="en-US" sz="1800" dirty="0"/>
              <a:t>			Property searches by address</a:t>
            </a:r>
          </a:p>
          <a:p>
            <a:pPr marL="0" indent="0">
              <a:buNone/>
            </a:pPr>
            <a:endParaRPr lang="en-US" sz="1800" dirty="0"/>
          </a:p>
          <a:p>
            <a:endParaRPr lang="en-US" sz="2100" dirty="0"/>
          </a:p>
        </p:txBody>
      </p:sp>
    </p:spTree>
    <p:extLst>
      <p:ext uri="{BB962C8B-B14F-4D97-AF65-F5344CB8AC3E}">
        <p14:creationId xmlns:p14="http://schemas.microsoft.com/office/powerpoint/2010/main" val="993825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695227"/>
          </a:xfrm>
        </p:spPr>
        <p:txBody>
          <a:bodyPr/>
          <a:lstStyle/>
          <a:p>
            <a:r>
              <a:rPr lang="en-US" dirty="0"/>
              <a:t>Meeting #2 – State Center</a:t>
            </a:r>
          </a:p>
        </p:txBody>
      </p:sp>
      <p:sp>
        <p:nvSpPr>
          <p:cNvPr id="3" name="Content Placeholder 2"/>
          <p:cNvSpPr>
            <a:spLocks noGrp="1"/>
          </p:cNvSpPr>
          <p:nvPr>
            <p:ph idx="1"/>
          </p:nvPr>
        </p:nvSpPr>
        <p:spPr>
          <a:xfrm>
            <a:off x="508001" y="1152427"/>
            <a:ext cx="6809556" cy="3414859"/>
          </a:xfrm>
        </p:spPr>
        <p:txBody>
          <a:bodyPr>
            <a:noAutofit/>
          </a:bodyPr>
          <a:lstStyle/>
          <a:p>
            <a:r>
              <a:rPr lang="en-US" sz="2100" b="1" dirty="0"/>
              <a:t>Attendance</a:t>
            </a:r>
            <a:r>
              <a:rPr lang="en-US" sz="2100" dirty="0"/>
              <a:t>: 5 residents</a:t>
            </a:r>
            <a:br>
              <a:rPr lang="en-US" sz="2100" dirty="0"/>
            </a:br>
            <a:endParaRPr lang="en-US" sz="2100" dirty="0"/>
          </a:p>
          <a:p>
            <a:r>
              <a:rPr lang="en-US" sz="2100" b="1" dirty="0"/>
              <a:t>Workshop topics:</a:t>
            </a:r>
            <a:endParaRPr lang="en-US" sz="1800" b="1" dirty="0"/>
          </a:p>
          <a:p>
            <a:pPr marL="0" indent="0">
              <a:buNone/>
            </a:pPr>
            <a:r>
              <a:rPr lang="en-US" sz="1800" dirty="0"/>
              <a:t>	1. Accessing </a:t>
            </a:r>
            <a:r>
              <a:rPr lang="en-US" sz="1800" i="1" dirty="0"/>
              <a:t>Vital Signs</a:t>
            </a:r>
            <a:r>
              <a:rPr lang="en-US" sz="1800" dirty="0"/>
              <a:t> data</a:t>
            </a:r>
          </a:p>
          <a:p>
            <a:pPr marL="0" indent="0">
              <a:buNone/>
            </a:pPr>
            <a:r>
              <a:rPr lang="en-US" sz="1800" dirty="0"/>
              <a:t>			Finding community profiles and data visualizations</a:t>
            </a:r>
          </a:p>
          <a:p>
            <a:pPr marL="0" indent="0">
              <a:buNone/>
            </a:pPr>
            <a:r>
              <a:rPr lang="en-US" sz="1800" dirty="0"/>
              <a:t>	2. Using Open Baltimore</a:t>
            </a:r>
          </a:p>
          <a:p>
            <a:pPr marL="0" indent="0">
              <a:buNone/>
            </a:pPr>
            <a:r>
              <a:rPr lang="en-US" sz="1800" dirty="0"/>
              <a:t>			Keyword searches, building filters, exporting and 					visualizing data</a:t>
            </a:r>
          </a:p>
          <a:p>
            <a:pPr marL="0" indent="0">
              <a:buNone/>
            </a:pPr>
            <a:r>
              <a:rPr lang="en-US" sz="1800" dirty="0"/>
              <a:t>	3. LEHD </a:t>
            </a:r>
            <a:r>
              <a:rPr lang="en-US" sz="1800" dirty="0" err="1"/>
              <a:t>OnTheMap</a:t>
            </a:r>
            <a:endParaRPr lang="en-US" sz="1800" dirty="0"/>
          </a:p>
          <a:p>
            <a:pPr marL="0" indent="0">
              <a:buNone/>
            </a:pPr>
            <a:r>
              <a:rPr lang="en-US" sz="1800" dirty="0"/>
              <a:t>			Custom report for employment characteristics</a:t>
            </a:r>
          </a:p>
          <a:p>
            <a:endParaRPr lang="en-US" sz="2100" dirty="0"/>
          </a:p>
          <a:p>
            <a:endParaRPr lang="en-US" sz="1950" dirty="0"/>
          </a:p>
        </p:txBody>
      </p:sp>
    </p:spTree>
    <p:extLst>
      <p:ext uri="{BB962C8B-B14F-4D97-AF65-F5344CB8AC3E}">
        <p14:creationId xmlns:p14="http://schemas.microsoft.com/office/powerpoint/2010/main" val="4133197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695227"/>
          </a:xfrm>
        </p:spPr>
        <p:txBody>
          <a:bodyPr/>
          <a:lstStyle/>
          <a:p>
            <a:r>
              <a:rPr lang="en-US" dirty="0"/>
              <a:t>Community Concerns</a:t>
            </a:r>
          </a:p>
        </p:txBody>
      </p:sp>
      <p:sp>
        <p:nvSpPr>
          <p:cNvPr id="3" name="Content Placeholder 2"/>
          <p:cNvSpPr>
            <a:spLocks noGrp="1"/>
          </p:cNvSpPr>
          <p:nvPr>
            <p:ph idx="1"/>
          </p:nvPr>
        </p:nvSpPr>
        <p:spPr>
          <a:xfrm>
            <a:off x="508000" y="1033670"/>
            <a:ext cx="7055678" cy="3533616"/>
          </a:xfrm>
        </p:spPr>
        <p:txBody>
          <a:bodyPr>
            <a:noAutofit/>
          </a:bodyPr>
          <a:lstStyle/>
          <a:p>
            <a:pPr>
              <a:lnSpc>
                <a:spcPct val="150000"/>
              </a:lnSpc>
            </a:pPr>
            <a:r>
              <a:rPr lang="en-US" sz="2100" dirty="0"/>
              <a:t>How can resources be used to leverage funding/grants?</a:t>
            </a:r>
          </a:p>
          <a:p>
            <a:pPr>
              <a:lnSpc>
                <a:spcPct val="150000"/>
              </a:lnSpc>
            </a:pPr>
            <a:r>
              <a:rPr lang="en-US" sz="2100" dirty="0"/>
              <a:t>How to find information across different sources?</a:t>
            </a:r>
          </a:p>
          <a:p>
            <a:pPr>
              <a:lnSpc>
                <a:spcPct val="150000"/>
              </a:lnSpc>
            </a:pPr>
            <a:r>
              <a:rPr lang="en-US" sz="2100" dirty="0"/>
              <a:t>How can we best visualize data for action/strategizing?</a:t>
            </a:r>
          </a:p>
          <a:p>
            <a:pPr>
              <a:lnSpc>
                <a:spcPct val="150000"/>
              </a:lnSpc>
            </a:pPr>
            <a:r>
              <a:rPr lang="en-US" sz="2100" dirty="0"/>
              <a:t>How can we use data to brainstorm and learn?</a:t>
            </a:r>
          </a:p>
          <a:p>
            <a:pPr>
              <a:lnSpc>
                <a:spcPct val="150000"/>
              </a:lnSpc>
            </a:pPr>
            <a:r>
              <a:rPr lang="en-US" sz="2100" dirty="0"/>
              <a:t>What is the quality of the data?</a:t>
            </a:r>
            <a:endParaRPr lang="en-US" sz="1950" dirty="0"/>
          </a:p>
          <a:p>
            <a:pPr marL="0" indent="0">
              <a:buNone/>
            </a:pPr>
            <a:endParaRPr lang="en-US" sz="1950" dirty="0"/>
          </a:p>
          <a:p>
            <a:endParaRPr lang="en-US" sz="1950" dirty="0"/>
          </a:p>
        </p:txBody>
      </p:sp>
    </p:spTree>
    <p:extLst>
      <p:ext uri="{BB962C8B-B14F-4D97-AF65-F5344CB8AC3E}">
        <p14:creationId xmlns:p14="http://schemas.microsoft.com/office/powerpoint/2010/main" val="1039908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307571"/>
            <a:ext cx="6447501" cy="502920"/>
          </a:xfrm>
        </p:spPr>
        <p:txBody>
          <a:bodyPr/>
          <a:lstStyle/>
          <a:p>
            <a:r>
              <a:rPr lang="en-US" dirty="0"/>
              <a:t>What is a Data-Driven Smart City?</a:t>
            </a:r>
          </a:p>
        </p:txBody>
      </p:sp>
      <p:sp>
        <p:nvSpPr>
          <p:cNvPr id="3" name="Content Placeholder 2"/>
          <p:cNvSpPr>
            <a:spLocks noGrp="1"/>
          </p:cNvSpPr>
          <p:nvPr>
            <p:ph idx="1"/>
          </p:nvPr>
        </p:nvSpPr>
        <p:spPr>
          <a:xfrm>
            <a:off x="508001" y="960121"/>
            <a:ext cx="6674196" cy="4077392"/>
          </a:xfrm>
        </p:spPr>
        <p:txBody>
          <a:bodyPr>
            <a:normAutofit fontScale="92500" lnSpcReduction="20000"/>
          </a:bodyPr>
          <a:lstStyle/>
          <a:p>
            <a:pPr>
              <a:spcAft>
                <a:spcPts val="900"/>
              </a:spcAft>
            </a:pPr>
            <a:r>
              <a:rPr lang="en-US" sz="1500" b="1" dirty="0"/>
              <a:t>Smart Economy</a:t>
            </a:r>
            <a:r>
              <a:rPr lang="en-US" sz="1500" dirty="0"/>
              <a:t>—entrepreneurship, innovation, new forms of economic development such as sharing economy and </a:t>
            </a:r>
            <a:r>
              <a:rPr lang="en-US" sz="1500" u="sng" dirty="0"/>
              <a:t>open data </a:t>
            </a:r>
            <a:r>
              <a:rPr lang="en-US" sz="1500" dirty="0"/>
              <a:t>economy</a:t>
            </a:r>
          </a:p>
          <a:p>
            <a:pPr>
              <a:spcAft>
                <a:spcPts val="900"/>
              </a:spcAft>
            </a:pPr>
            <a:r>
              <a:rPr lang="en-US" sz="1500" b="1" dirty="0"/>
              <a:t>Smart Government</a:t>
            </a:r>
            <a:r>
              <a:rPr lang="en-US" sz="1500" dirty="0"/>
              <a:t>—e-government, evidence-informed decision making, transparency, participatory</a:t>
            </a:r>
          </a:p>
          <a:p>
            <a:pPr>
              <a:spcAft>
                <a:spcPts val="900"/>
              </a:spcAft>
            </a:pPr>
            <a:r>
              <a:rPr lang="en-US" sz="1500" b="1" dirty="0"/>
              <a:t>Smart Mobility</a:t>
            </a:r>
            <a:r>
              <a:rPr lang="en-US" sz="1500" dirty="0"/>
              <a:t>—interoperable/multi-modal transport systems, sharing services</a:t>
            </a:r>
          </a:p>
          <a:p>
            <a:pPr>
              <a:spcAft>
                <a:spcPts val="900"/>
              </a:spcAft>
            </a:pPr>
            <a:r>
              <a:rPr lang="en-US" sz="1500" b="1" dirty="0"/>
              <a:t>Smart Environments</a:t>
            </a:r>
            <a:r>
              <a:rPr lang="en-US" sz="1500" dirty="0"/>
              <a:t>—sustainability, resilience, renewable energy</a:t>
            </a:r>
          </a:p>
          <a:p>
            <a:pPr>
              <a:spcAft>
                <a:spcPts val="900"/>
              </a:spcAft>
            </a:pPr>
            <a:r>
              <a:rPr lang="en-US" sz="1500" b="1" dirty="0"/>
              <a:t>Smart Living</a:t>
            </a:r>
            <a:r>
              <a:rPr lang="en-US" sz="1500" dirty="0"/>
              <a:t>—improving quality of life, increasing safety, reducing risk </a:t>
            </a:r>
          </a:p>
          <a:p>
            <a:pPr>
              <a:spcAft>
                <a:spcPts val="900"/>
              </a:spcAft>
            </a:pPr>
            <a:r>
              <a:rPr lang="en-US" sz="1500" b="1" dirty="0"/>
              <a:t>Smart People</a:t>
            </a:r>
            <a:r>
              <a:rPr lang="en-US" sz="1500" dirty="0"/>
              <a:t>—informed citizenry, fostering creativity, inclusivity, empowerment</a:t>
            </a:r>
          </a:p>
          <a:p>
            <a:pPr marL="0" indent="0">
              <a:spcAft>
                <a:spcPts val="900"/>
              </a:spcAft>
              <a:buNone/>
            </a:pPr>
            <a:endParaRPr lang="en-US" sz="1500" dirty="0"/>
          </a:p>
          <a:p>
            <a:pPr marL="0" indent="0">
              <a:spcAft>
                <a:spcPts val="900"/>
              </a:spcAft>
              <a:buNone/>
            </a:pPr>
            <a:r>
              <a:rPr lang="en-US" sz="1500" dirty="0"/>
              <a:t>Rob </a:t>
            </a:r>
            <a:r>
              <a:rPr lang="en-US" sz="1500" dirty="0" err="1"/>
              <a:t>Kitchin</a:t>
            </a:r>
            <a:r>
              <a:rPr lang="en-US" sz="1500" dirty="0"/>
              <a:t> (2018) “Data-Driven Urbanism” in </a:t>
            </a:r>
            <a:r>
              <a:rPr lang="en-US" sz="1500" i="1" dirty="0"/>
              <a:t>Data and the City</a:t>
            </a:r>
            <a:r>
              <a:rPr lang="en-US" sz="1500" dirty="0"/>
              <a:t>, Routledge, New York, NY </a:t>
            </a:r>
          </a:p>
        </p:txBody>
      </p:sp>
    </p:spTree>
    <p:extLst>
      <p:ext uri="{BB962C8B-B14F-4D97-AF65-F5344CB8AC3E}">
        <p14:creationId xmlns:p14="http://schemas.microsoft.com/office/powerpoint/2010/main" val="1333259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859624" y="2089612"/>
            <a:ext cx="2800350" cy="571500"/>
          </a:xfrm>
        </p:spPr>
        <p:txBody>
          <a:bodyPr/>
          <a:lstStyle/>
          <a:p>
            <a:pPr algn="ctr"/>
            <a:r>
              <a:rPr lang="en-US" sz="3300" dirty="0"/>
              <a:t>Data Subjects</a:t>
            </a:r>
          </a:p>
        </p:txBody>
      </p:sp>
      <p:sp>
        <p:nvSpPr>
          <p:cNvPr id="8" name="Text Placeholder 7"/>
          <p:cNvSpPr>
            <a:spLocks noGrp="1"/>
          </p:cNvSpPr>
          <p:nvPr>
            <p:ph type="body" sz="half" idx="3"/>
          </p:nvPr>
        </p:nvSpPr>
        <p:spPr>
          <a:xfrm>
            <a:off x="4284172" y="2089612"/>
            <a:ext cx="2800350" cy="571500"/>
          </a:xfrm>
        </p:spPr>
        <p:txBody>
          <a:bodyPr/>
          <a:lstStyle/>
          <a:p>
            <a:pPr algn="ctr"/>
            <a:r>
              <a:rPr lang="en-US" sz="3300" dirty="0"/>
              <a:t>Data Citizens</a:t>
            </a:r>
          </a:p>
        </p:txBody>
      </p:sp>
      <p:sp>
        <p:nvSpPr>
          <p:cNvPr id="3" name="Slide Number Placeholder 2"/>
          <p:cNvSpPr>
            <a:spLocks noGrp="1"/>
          </p:cNvSpPr>
          <p:nvPr>
            <p:ph type="sldNum" sz="quarter" idx="12"/>
          </p:nvPr>
        </p:nvSpPr>
        <p:spPr/>
        <p:txBody>
          <a:bodyPr/>
          <a:lstStyle/>
          <a:p>
            <a:pPr>
              <a:defRPr/>
            </a:pPr>
            <a:fld id="{B249F4D2-BEC3-49D0-9484-00112C1ACAD1}" type="slidenum">
              <a:rPr lang="en-US" smtClean="0">
                <a:solidFill>
                  <a:srgbClr val="94B6D2"/>
                </a:solidFill>
              </a:rPr>
              <a:pPr>
                <a:defRPr/>
              </a:pPr>
              <a:t>18</a:t>
            </a:fld>
            <a:endParaRPr lang="en-US">
              <a:solidFill>
                <a:srgbClr val="94B6D2"/>
              </a:solidFill>
            </a:endParaRPr>
          </a:p>
        </p:txBody>
      </p:sp>
      <p:sp>
        <p:nvSpPr>
          <p:cNvPr id="11" name="Striped Right Arrow 10"/>
          <p:cNvSpPr/>
          <p:nvPr/>
        </p:nvSpPr>
        <p:spPr>
          <a:xfrm>
            <a:off x="3659974" y="2261062"/>
            <a:ext cx="685800" cy="2286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2400" kern="1200">
              <a:solidFill>
                <a:prstClr val="white"/>
              </a:solidFill>
            </a:endParaRPr>
          </a:p>
        </p:txBody>
      </p:sp>
    </p:spTree>
    <p:extLst>
      <p:ext uri="{BB962C8B-B14F-4D97-AF65-F5344CB8AC3E}">
        <p14:creationId xmlns:p14="http://schemas.microsoft.com/office/powerpoint/2010/main" val="309380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695227"/>
          </a:xfrm>
        </p:spPr>
        <p:txBody>
          <a:bodyPr/>
          <a:lstStyle/>
          <a:p>
            <a:r>
              <a:rPr lang="en-US" dirty="0"/>
              <a:t>Next Steps</a:t>
            </a:r>
          </a:p>
        </p:txBody>
      </p:sp>
      <p:sp>
        <p:nvSpPr>
          <p:cNvPr id="3" name="Content Placeholder 2"/>
          <p:cNvSpPr>
            <a:spLocks noGrp="1"/>
          </p:cNvSpPr>
          <p:nvPr>
            <p:ph idx="1"/>
          </p:nvPr>
        </p:nvSpPr>
        <p:spPr>
          <a:xfrm>
            <a:off x="508001" y="1265549"/>
            <a:ext cx="6809556" cy="3559990"/>
          </a:xfrm>
        </p:spPr>
        <p:txBody>
          <a:bodyPr>
            <a:noAutofit/>
          </a:bodyPr>
          <a:lstStyle/>
          <a:p>
            <a:r>
              <a:rPr lang="en-US" sz="2100" dirty="0"/>
              <a:t>“Crowdsource Data Tool Collective for Baltimore” event at Baltimore Data Day on July 13</a:t>
            </a:r>
          </a:p>
          <a:p>
            <a:pPr lvl="1"/>
            <a:r>
              <a:rPr lang="en-US" sz="1950" dirty="0"/>
              <a:t>Create a resource for everyone to view and keep track of new and existing applications using open data to improve the quality of life in Baltimore. </a:t>
            </a:r>
          </a:p>
          <a:p>
            <a:pPr lvl="1"/>
            <a:r>
              <a:rPr lang="en-US" sz="1950" dirty="0"/>
              <a:t>Results of this event will be a crowdsourced, open compilation of existing tools that can be used by communities and enhanced by civic technologists and others at future events.</a:t>
            </a:r>
            <a:endParaRPr lang="en-US" sz="1800" dirty="0"/>
          </a:p>
        </p:txBody>
      </p:sp>
    </p:spTree>
    <p:extLst>
      <p:ext uri="{BB962C8B-B14F-4D97-AF65-F5344CB8AC3E}">
        <p14:creationId xmlns:p14="http://schemas.microsoft.com/office/powerpoint/2010/main" val="183660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6A10A38-B07D-4DFB-A839-B3EAD89F5455}"/>
              </a:ext>
            </a:extLst>
          </p:cNvPr>
          <p:cNvSpPr txBox="1">
            <a:spLocks/>
          </p:cNvSpPr>
          <p:nvPr/>
        </p:nvSpPr>
        <p:spPr>
          <a:xfrm>
            <a:off x="0" y="2528888"/>
            <a:ext cx="9144000" cy="16097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dirty="0"/>
              <a:t>This work has been supported by </a:t>
            </a:r>
          </a:p>
          <a:p>
            <a:pPr algn="ctr"/>
            <a:r>
              <a:rPr lang="en-US" sz="3600" b="1" dirty="0"/>
              <a:t>the National Science Foundation </a:t>
            </a:r>
          </a:p>
          <a:p>
            <a:pPr algn="ctr"/>
            <a:r>
              <a:rPr lang="en-US" sz="3600" b="1" dirty="0"/>
              <a:t>under grant No 1737495</a:t>
            </a:r>
          </a:p>
        </p:txBody>
      </p:sp>
      <p:pic>
        <p:nvPicPr>
          <p:cNvPr id="2050" name="Picture 2" descr="https://www.nsf.gov/images/logos/NSF_4-Color_bitmap_Logo.png">
            <a:extLst>
              <a:ext uri="{FF2B5EF4-FFF2-40B4-BE49-F238E27FC236}">
                <a16:creationId xmlns:a16="http://schemas.microsoft.com/office/drawing/2014/main" id="{433C7D35-02AE-4E3A-95A6-01D34E2679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2993" y="590550"/>
            <a:ext cx="1716087" cy="1725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831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1364602"/>
            <a:ext cx="6447501" cy="3166420"/>
          </a:xfrm>
        </p:spPr>
        <p:txBody>
          <a:bodyPr>
            <a:normAutofit fontScale="92500"/>
          </a:bodyPr>
          <a:lstStyle/>
          <a:p>
            <a:pPr marL="0" indent="0" algn="ctr">
              <a:buNone/>
            </a:pPr>
            <a:endParaRPr lang="en-US" sz="2100" dirty="0"/>
          </a:p>
          <a:p>
            <a:pPr marL="0" indent="0" algn="ctr">
              <a:buNone/>
            </a:pPr>
            <a:r>
              <a:rPr lang="en-US" sz="2400" b="1" dirty="0">
                <a:hlinkClick r:id="rId3"/>
              </a:rPr>
              <a:t>http://www.bniajfi.org</a:t>
            </a:r>
            <a:endParaRPr lang="en-US" sz="2400" b="1" dirty="0"/>
          </a:p>
          <a:p>
            <a:pPr marL="0" indent="0" algn="ctr">
              <a:buNone/>
            </a:pPr>
            <a:endParaRPr lang="en-US" sz="2400" b="1" dirty="0"/>
          </a:p>
          <a:p>
            <a:pPr marL="0" indent="0" algn="ctr">
              <a:buNone/>
            </a:pPr>
            <a:r>
              <a:rPr lang="en-US" sz="1950" b="1" dirty="0"/>
              <a:t>Resource Page: </a:t>
            </a:r>
            <a:br>
              <a:rPr lang="en-US" sz="2100" b="1" dirty="0"/>
            </a:br>
            <a:r>
              <a:rPr lang="en-US" sz="1950" dirty="0">
                <a:hlinkClick r:id="rId4"/>
              </a:rPr>
              <a:t>https://bniajfi.org/currentprojects/smartcitiesresources</a:t>
            </a:r>
            <a:endParaRPr lang="en-US" sz="1950" b="1" dirty="0"/>
          </a:p>
          <a:p>
            <a:pPr marL="0" indent="0" algn="ctr">
              <a:buNone/>
            </a:pPr>
            <a:br>
              <a:rPr lang="en-US" sz="2100" dirty="0"/>
            </a:br>
            <a:r>
              <a:rPr lang="en-US" sz="1800" b="1" u="sng" dirty="0">
                <a:solidFill>
                  <a:schemeClr val="accent3"/>
                </a:solidFill>
              </a:rPr>
              <a:t>bnia-jfi@ubalt.edu </a:t>
            </a:r>
            <a:endParaRPr lang="en-US" sz="1800" u="sng" dirty="0">
              <a:solidFill>
                <a:schemeClr val="accent3"/>
              </a:solidFill>
            </a:endParaRPr>
          </a:p>
          <a:p>
            <a:pPr marL="0" indent="0" algn="ctr">
              <a:buNone/>
            </a:pPr>
            <a:r>
              <a:rPr lang="en-US" sz="1500" dirty="0"/>
              <a:t>@</a:t>
            </a:r>
            <a:r>
              <a:rPr lang="en-US" sz="1500" dirty="0" err="1"/>
              <a:t>bniajfi</a:t>
            </a:r>
            <a:br>
              <a:rPr lang="en-US" sz="1500" dirty="0"/>
            </a:br>
            <a:r>
              <a:rPr lang="en-US" sz="1500" i="1" dirty="0"/>
              <a:t>Twitter/Facebook</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48493" y="3389279"/>
            <a:ext cx="1536376" cy="1499978"/>
          </a:xfrm>
          <a:prstGeom prst="rect">
            <a:avLst/>
          </a:prstGeom>
        </p:spPr>
      </p:pic>
    </p:spTree>
    <p:extLst>
      <p:ext uri="{BB962C8B-B14F-4D97-AF65-F5344CB8AC3E}">
        <p14:creationId xmlns:p14="http://schemas.microsoft.com/office/powerpoint/2010/main" val="2048734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1700" y="97503"/>
            <a:ext cx="8520600" cy="1422111"/>
          </a:xfrm>
        </p:spPr>
        <p:txBody>
          <a:bodyPr/>
          <a:lstStyle/>
          <a:p>
            <a:r>
              <a:rPr lang="en-US" dirty="0"/>
              <a:t>Seema </a:t>
            </a:r>
            <a:r>
              <a:rPr lang="en-US" dirty="0" err="1"/>
              <a:t>Iyer</a:t>
            </a:r>
            <a:endParaRPr lang="en-US" dirty="0"/>
          </a:p>
        </p:txBody>
      </p:sp>
      <p:sp>
        <p:nvSpPr>
          <p:cNvPr id="3" name="Subtitle 2"/>
          <p:cNvSpPr>
            <a:spLocks noGrp="1"/>
          </p:cNvSpPr>
          <p:nvPr>
            <p:ph type="subTitle" idx="1"/>
          </p:nvPr>
        </p:nvSpPr>
        <p:spPr>
          <a:xfrm>
            <a:off x="311700" y="1617119"/>
            <a:ext cx="8520600" cy="792600"/>
          </a:xfrm>
        </p:spPr>
        <p:txBody>
          <a:bodyPr/>
          <a:lstStyle/>
          <a:p>
            <a:r>
              <a:rPr lang="en-US" sz="1600" b="1" dirty="0">
                <a:solidFill>
                  <a:schemeClr val="tx1"/>
                </a:solidFill>
              </a:rPr>
              <a:t>Associate Director, Jacob France Institute, University of Baltimore</a:t>
            </a:r>
          </a:p>
          <a:p>
            <a:endParaRPr lang="en-US" sz="1600" b="1" dirty="0">
              <a:solidFill>
                <a:schemeClr val="tx1"/>
              </a:solidFill>
            </a:endParaRPr>
          </a:p>
          <a:p>
            <a:r>
              <a:rPr lang="en-US" sz="1200" dirty="0">
                <a:solidFill>
                  <a:schemeClr val="tx1"/>
                </a:solidFill>
              </a:rPr>
              <a:t>Seema D. </a:t>
            </a:r>
            <a:r>
              <a:rPr lang="en-US" sz="1200" dirty="0" err="1">
                <a:solidFill>
                  <a:schemeClr val="tx1"/>
                </a:solidFill>
              </a:rPr>
              <a:t>Iyer</a:t>
            </a:r>
            <a:r>
              <a:rPr lang="en-US" sz="1200" dirty="0">
                <a:solidFill>
                  <a:schemeClr val="tx1"/>
                </a:solidFill>
              </a:rPr>
              <a:t>, PhD is Associate Director of the Jacob France Institute at the University of Baltimore. She oversees the Baltimore Neighborhood Indicators Alliance at JFI (BNIA-JFI) which collects, integrates and disseminates community-based quality of life indicators. BNIA-JFI annually produces the City's </a:t>
            </a:r>
            <a:r>
              <a:rPr lang="en-US" sz="1200" i="1" dirty="0">
                <a:solidFill>
                  <a:schemeClr val="tx1"/>
                </a:solidFill>
              </a:rPr>
              <a:t>Vital Signs</a:t>
            </a:r>
            <a:r>
              <a:rPr lang="en-US" sz="1200" dirty="0">
                <a:solidFill>
                  <a:schemeClr val="tx1"/>
                </a:solidFill>
              </a:rPr>
              <a:t> report that "takes the pulse" of what's going on in Baltimore's neighborhoods. Seema is currently serving on the Executive Committee of the Urban Institute's National Neighborhood Indicators Partnership (NNIP), a network of city-partners including BNIA-JFI that provide longitudinal, community based data for neighborhood planning and advocacy. </a:t>
            </a:r>
          </a:p>
          <a:p>
            <a:endParaRPr lang="en-US" sz="1200" dirty="0">
              <a:solidFill>
                <a:schemeClr val="tx1"/>
              </a:solidFill>
            </a:endParaRPr>
          </a:p>
          <a:p>
            <a:r>
              <a:rPr lang="en-US" sz="1200" dirty="0">
                <a:solidFill>
                  <a:schemeClr val="tx1"/>
                </a:solidFill>
              </a:rPr>
              <a:t>Her research focuses on the role of data sharing in collaborative public innovation processes. Seema is also Program Director of the Real Estate and Economic Development (REED) program in the Merrick School of Business at UB. Prior to joining UB, she was chief of research and strategic planning for the Baltimore City Department of Planning from 2005-2011. In 2017, she was a Fulbright-Nehru Scholar in Bangalore, India, researching the role of urban governance for metropolitan economic competitiveness. Her blog from the experience is available at </a:t>
            </a:r>
            <a:r>
              <a:rPr lang="en-US" sz="1200" dirty="0">
                <a:solidFill>
                  <a:schemeClr val="tx1"/>
                </a:solidFill>
                <a:hlinkClick r:id="rId2"/>
              </a:rPr>
              <a:t>blogs.ubalt.edu/</a:t>
            </a:r>
            <a:r>
              <a:rPr lang="en-US" sz="1200" dirty="0" err="1">
                <a:solidFill>
                  <a:schemeClr val="tx1"/>
                </a:solidFill>
                <a:hlinkClick r:id="rId2"/>
              </a:rPr>
              <a:t>siyer</a:t>
            </a:r>
            <a:r>
              <a:rPr lang="en-US" sz="1200" dirty="0">
                <a:solidFill>
                  <a:schemeClr val="tx1"/>
                </a:solidFill>
              </a:rPr>
              <a:t>. Seema holds a Ph.D. in urban and regional planning from the </a:t>
            </a:r>
          </a:p>
          <a:p>
            <a:r>
              <a:rPr lang="en-US" sz="1200" dirty="0">
                <a:solidFill>
                  <a:schemeClr val="tx1"/>
                </a:solidFill>
              </a:rPr>
              <a:t>University of Michigan, Ann Arbor.</a:t>
            </a:r>
            <a:endParaRPr lang="en-US" sz="1600" dirty="0">
              <a:solidFill>
                <a:schemeClr val="tx1"/>
              </a:solidFill>
            </a:endParaRPr>
          </a:p>
        </p:txBody>
      </p:sp>
    </p:spTree>
    <p:extLst>
      <p:ext uri="{BB962C8B-B14F-4D97-AF65-F5344CB8AC3E}">
        <p14:creationId xmlns:p14="http://schemas.microsoft.com/office/powerpoint/2010/main" val="2468765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4074" y="748781"/>
            <a:ext cx="5825202" cy="3282044"/>
          </a:xfrm>
        </p:spPr>
        <p:txBody>
          <a:bodyPr/>
          <a:lstStyle/>
          <a:p>
            <a:br>
              <a:rPr lang="en-US" sz="3000" i="1" dirty="0">
                <a:solidFill>
                  <a:schemeClr val="accent2"/>
                </a:solidFill>
              </a:rPr>
            </a:br>
            <a:br>
              <a:rPr lang="en-US" sz="3000" i="1" dirty="0">
                <a:solidFill>
                  <a:schemeClr val="accent2"/>
                </a:solidFill>
              </a:rPr>
            </a:br>
            <a:br>
              <a:rPr lang="en-US" sz="3000" i="1" dirty="0">
                <a:solidFill>
                  <a:schemeClr val="accent2"/>
                </a:solidFill>
              </a:rPr>
            </a:br>
            <a:r>
              <a:rPr lang="en-US" sz="3000" i="1" dirty="0">
                <a:solidFill>
                  <a:schemeClr val="accent2"/>
                </a:solidFill>
              </a:rPr>
              <a:t>Supporting Data-Driven Decision Making in West Baltimore for Smart Technology Planning</a:t>
            </a:r>
            <a:br>
              <a:rPr lang="en-US" sz="4950" i="1" dirty="0">
                <a:solidFill>
                  <a:schemeClr val="accent2"/>
                </a:solidFill>
              </a:rPr>
            </a:br>
            <a:br>
              <a:rPr lang="en-US" sz="3000" dirty="0"/>
            </a:br>
            <a:endParaRPr lang="en-US" sz="3000" i="1" dirty="0">
              <a:solidFill>
                <a:schemeClr val="accent2"/>
              </a:solidFill>
            </a:endParaRPr>
          </a:p>
        </p:txBody>
      </p:sp>
      <p:sp>
        <p:nvSpPr>
          <p:cNvPr id="3" name="Subtitle 2"/>
          <p:cNvSpPr>
            <a:spLocks noGrp="1"/>
          </p:cNvSpPr>
          <p:nvPr>
            <p:ph type="subTitle" idx="1"/>
          </p:nvPr>
        </p:nvSpPr>
        <p:spPr>
          <a:xfrm>
            <a:off x="1123302" y="3073115"/>
            <a:ext cx="5566747" cy="1440569"/>
          </a:xfrm>
        </p:spPr>
        <p:txBody>
          <a:bodyPr>
            <a:normAutofit fontScale="85000" lnSpcReduction="20000"/>
          </a:bodyPr>
          <a:lstStyle/>
          <a:p>
            <a:r>
              <a:rPr lang="en-US" dirty="0"/>
              <a:t>              </a:t>
            </a:r>
          </a:p>
          <a:p>
            <a:pPr algn="r"/>
            <a:r>
              <a:rPr lang="en-US" sz="1950" dirty="0"/>
              <a:t>    NSF Smart and Connected Communities</a:t>
            </a:r>
            <a:br>
              <a:rPr lang="en-US" sz="1500" i="1" dirty="0"/>
            </a:br>
            <a:br>
              <a:rPr lang="en-US" sz="1500"/>
            </a:br>
            <a:r>
              <a:rPr lang="en-US" sz="1500"/>
              <a:t>July 12, </a:t>
            </a:r>
            <a:r>
              <a:rPr lang="en-US" sz="1500" dirty="0"/>
              <a:t>2018</a:t>
            </a:r>
          </a:p>
          <a:p>
            <a:pPr algn="r"/>
            <a:r>
              <a:rPr lang="en-US" sz="1500" i="1" dirty="0">
                <a:solidFill>
                  <a:schemeClr val="accent3"/>
                </a:solidFill>
              </a:rPr>
              <a:t>Seema D. </a:t>
            </a:r>
            <a:r>
              <a:rPr lang="en-US" sz="1500" i="1" dirty="0" err="1">
                <a:solidFill>
                  <a:schemeClr val="accent3"/>
                </a:solidFill>
              </a:rPr>
              <a:t>Iyer</a:t>
            </a:r>
            <a:r>
              <a:rPr lang="en-US" sz="1500" i="1" dirty="0">
                <a:solidFill>
                  <a:schemeClr val="accent3"/>
                </a:solidFill>
              </a:rPr>
              <a:t>, PhD</a:t>
            </a:r>
          </a:p>
          <a:p>
            <a:pPr algn="r"/>
            <a:r>
              <a:rPr lang="en-US" sz="1500" i="1" dirty="0">
                <a:solidFill>
                  <a:schemeClr val="accent3"/>
                </a:solidFill>
              </a:rPr>
              <a:t>@</a:t>
            </a:r>
            <a:r>
              <a:rPr lang="en-US" sz="1500" i="1" dirty="0" err="1">
                <a:solidFill>
                  <a:schemeClr val="accent3"/>
                </a:solidFill>
              </a:rPr>
              <a:t>bniajfi</a:t>
            </a:r>
            <a:endParaRPr lang="en-US" sz="1500" i="1" dirty="0">
              <a:solidFill>
                <a:schemeClr val="accent3"/>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484" y="2649668"/>
            <a:ext cx="2040741" cy="1992394"/>
          </a:xfrm>
          <a:prstGeom prst="rect">
            <a:avLst/>
          </a:prstGeom>
        </p:spPr>
      </p:pic>
    </p:spTree>
    <p:extLst>
      <p:ext uri="{BB962C8B-B14F-4D97-AF65-F5344CB8AC3E}">
        <p14:creationId xmlns:p14="http://schemas.microsoft.com/office/powerpoint/2010/main" val="526683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222" y="399363"/>
            <a:ext cx="7506771" cy="746449"/>
          </a:xfrm>
        </p:spPr>
        <p:txBody>
          <a:bodyPr>
            <a:noAutofit/>
          </a:bodyPr>
          <a:lstStyle/>
          <a:p>
            <a:r>
              <a:rPr lang="en-US" sz="2400" dirty="0"/>
              <a:t>About Baltimore Neighborhood Indicators Alliance </a:t>
            </a:r>
          </a:p>
        </p:txBody>
      </p:sp>
      <p:sp>
        <p:nvSpPr>
          <p:cNvPr id="3" name="Content Placeholder 2"/>
          <p:cNvSpPr>
            <a:spLocks noGrp="1"/>
          </p:cNvSpPr>
          <p:nvPr>
            <p:ph idx="1"/>
          </p:nvPr>
        </p:nvSpPr>
        <p:spPr>
          <a:xfrm>
            <a:off x="326222" y="962852"/>
            <a:ext cx="6969698" cy="3926405"/>
          </a:xfrm>
        </p:spPr>
        <p:txBody>
          <a:bodyPr>
            <a:noAutofit/>
          </a:bodyPr>
          <a:lstStyle/>
          <a:p>
            <a:pPr>
              <a:spcAft>
                <a:spcPts val="900"/>
              </a:spcAft>
            </a:pPr>
            <a:r>
              <a:rPr lang="en-US" sz="1800" dirty="0"/>
              <a:t>Began nearly 20 years ago by local stakeholders, now based within Jacob France Institute at University of Baltimore</a:t>
            </a:r>
          </a:p>
          <a:p>
            <a:pPr>
              <a:spcAft>
                <a:spcPts val="900"/>
              </a:spcAft>
            </a:pPr>
            <a:r>
              <a:rPr lang="en-US" sz="1800" dirty="0"/>
              <a:t>Part of the National Neighborhood Indicators Partnership</a:t>
            </a:r>
          </a:p>
          <a:p>
            <a:pPr>
              <a:spcAft>
                <a:spcPts val="900"/>
              </a:spcAft>
            </a:pPr>
            <a:r>
              <a:rPr lang="en-US" sz="1800" dirty="0"/>
              <a:t>“One-stop-shop” for </a:t>
            </a:r>
            <a:r>
              <a:rPr lang="en-US" sz="1800" i="1" dirty="0"/>
              <a:t>comprehensive</a:t>
            </a:r>
            <a:r>
              <a:rPr lang="en-US" sz="1800" dirty="0"/>
              <a:t>, administrative data and training</a:t>
            </a:r>
          </a:p>
          <a:p>
            <a:pPr lvl="2">
              <a:spcAft>
                <a:spcPts val="900"/>
              </a:spcAft>
            </a:pPr>
            <a:r>
              <a:rPr lang="en-US" sz="1350" dirty="0"/>
              <a:t>Multiple topic areas (demographics, housing, crime, education, etc.)</a:t>
            </a:r>
          </a:p>
          <a:p>
            <a:pPr lvl="2">
              <a:spcAft>
                <a:spcPts val="900"/>
              </a:spcAft>
            </a:pPr>
            <a:r>
              <a:rPr lang="en-US" sz="1350" dirty="0"/>
              <a:t>Data over time (2000 – 2018)</a:t>
            </a:r>
          </a:p>
          <a:p>
            <a:pPr>
              <a:spcAft>
                <a:spcPts val="900"/>
              </a:spcAft>
            </a:pPr>
            <a:r>
              <a:rPr lang="en-US" sz="1800" i="1" dirty="0"/>
              <a:t>Vital Signs </a:t>
            </a:r>
            <a:r>
              <a:rPr lang="en-US" sz="1800" dirty="0"/>
              <a:t>– annual report of quality of life indicators for Baltimore’s communities</a:t>
            </a:r>
            <a:br>
              <a:rPr lang="en-US" sz="1500" dirty="0"/>
            </a:br>
            <a:endParaRPr lang="en-US" sz="1500" dirty="0"/>
          </a:p>
          <a:p>
            <a:pPr lvl="1"/>
            <a:endParaRPr lang="en-US" dirty="0"/>
          </a:p>
          <a:p>
            <a:pPr marL="342900" lvl="1" indent="0">
              <a:buNone/>
            </a:pPr>
            <a:endParaRPr lang="en-US" sz="1500" b="1" i="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8493" y="3389279"/>
            <a:ext cx="1536376" cy="1499978"/>
          </a:xfrm>
          <a:prstGeom prst="rect">
            <a:avLst/>
          </a:prstGeom>
        </p:spPr>
      </p:pic>
    </p:spTree>
    <p:extLst>
      <p:ext uri="{BB962C8B-B14F-4D97-AF65-F5344CB8AC3E}">
        <p14:creationId xmlns:p14="http://schemas.microsoft.com/office/powerpoint/2010/main" val="3040142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Indicators as a Proxy for Community Issues</a:t>
            </a:r>
          </a:p>
        </p:txBody>
      </p:sp>
      <p:graphicFrame>
        <p:nvGraphicFramePr>
          <p:cNvPr id="4" name="Diagram 3"/>
          <p:cNvGraphicFramePr/>
          <p:nvPr>
            <p:extLst/>
          </p:nvPr>
        </p:nvGraphicFramePr>
        <p:xfrm>
          <a:off x="1287624" y="1336611"/>
          <a:ext cx="5038531" cy="32260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2652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695227"/>
          </a:xfrm>
        </p:spPr>
        <p:txBody>
          <a:bodyPr/>
          <a:lstStyle/>
          <a:p>
            <a:r>
              <a:rPr lang="en-US" dirty="0"/>
              <a:t>Data Engagement Protocol</a:t>
            </a:r>
          </a:p>
        </p:txBody>
      </p:sp>
      <p:sp>
        <p:nvSpPr>
          <p:cNvPr id="3" name="Content Placeholder 2"/>
          <p:cNvSpPr>
            <a:spLocks noGrp="1"/>
          </p:cNvSpPr>
          <p:nvPr>
            <p:ph idx="1"/>
          </p:nvPr>
        </p:nvSpPr>
        <p:spPr>
          <a:xfrm>
            <a:off x="452017" y="1062609"/>
            <a:ext cx="6809556" cy="3414859"/>
          </a:xfrm>
        </p:spPr>
        <p:txBody>
          <a:bodyPr>
            <a:noAutofit/>
          </a:bodyPr>
          <a:lstStyle/>
          <a:p>
            <a:r>
              <a:rPr lang="en-US" sz="1725" dirty="0"/>
              <a:t>Data sharing as a knowledge management strategy can help establish common understandings among potential collaborators*</a:t>
            </a:r>
            <a:br>
              <a:rPr lang="en-US" sz="1725" dirty="0"/>
            </a:br>
            <a:endParaRPr lang="en-US" sz="1725" dirty="0"/>
          </a:p>
          <a:p>
            <a:r>
              <a:rPr lang="en-US" sz="1725" dirty="0"/>
              <a:t>Collaborative innovation among multi-sector actors is a process that moves from </a:t>
            </a:r>
            <a:r>
              <a:rPr lang="en-US" sz="1725" b="1" i="1" dirty="0"/>
              <a:t>interaction</a:t>
            </a:r>
            <a:r>
              <a:rPr lang="en-US" sz="1725" i="1" dirty="0"/>
              <a:t> </a:t>
            </a:r>
            <a:r>
              <a:rPr lang="en-US" sz="1725" dirty="0"/>
              <a:t>to </a:t>
            </a:r>
            <a:r>
              <a:rPr lang="en-US" sz="1725" b="1" i="1" dirty="0"/>
              <a:t>collaboration</a:t>
            </a:r>
            <a:r>
              <a:rPr lang="en-US" sz="1725" i="1" dirty="0"/>
              <a:t> </a:t>
            </a:r>
            <a:r>
              <a:rPr lang="en-US" sz="1725" dirty="0"/>
              <a:t>to </a:t>
            </a:r>
            <a:r>
              <a:rPr lang="en-US" sz="1725" b="1" i="1" dirty="0"/>
              <a:t>innovation</a:t>
            </a:r>
            <a:br>
              <a:rPr lang="en-US" sz="1725" b="1" dirty="0"/>
            </a:br>
            <a:endParaRPr lang="en-US" sz="1725" dirty="0"/>
          </a:p>
          <a:p>
            <a:r>
              <a:rPr lang="en-US" sz="1725" dirty="0"/>
              <a:t>Data that measures effectiveness of city services and improvement in quality of life can promote citizen participation by demonstrating how use of data can establish a democratic space for engagement</a:t>
            </a:r>
          </a:p>
        </p:txBody>
      </p:sp>
      <p:sp>
        <p:nvSpPr>
          <p:cNvPr id="4" name="TextBox 3"/>
          <p:cNvSpPr txBox="1"/>
          <p:nvPr/>
        </p:nvSpPr>
        <p:spPr>
          <a:xfrm>
            <a:off x="452017" y="4619517"/>
            <a:ext cx="5783956" cy="334835"/>
          </a:xfrm>
          <a:prstGeom prst="rect">
            <a:avLst/>
          </a:prstGeom>
          <a:noFill/>
        </p:spPr>
        <p:txBody>
          <a:bodyPr wrap="none" rtlCol="0">
            <a:spAutoFit/>
          </a:bodyPr>
          <a:lstStyle/>
          <a:p>
            <a:pPr defTabSz="342900">
              <a:buClrTx/>
            </a:pPr>
            <a:r>
              <a:rPr lang="en-US" sz="788" kern="1200" dirty="0">
                <a:solidFill>
                  <a:prstClr val="black"/>
                </a:solidFill>
                <a:latin typeface="Trebuchet MS" panose="020B0603020202020204"/>
                <a:ea typeface="+mn-ea"/>
                <a:cs typeface="+mn-cs"/>
              </a:rPr>
              <a:t>*</a:t>
            </a:r>
            <a:r>
              <a:rPr lang="en-US" sz="788" kern="1200" dirty="0" err="1">
                <a:solidFill>
                  <a:prstClr val="black"/>
                </a:solidFill>
                <a:latin typeface="Trebuchet MS" panose="020B0603020202020204"/>
                <a:ea typeface="+mn-ea"/>
                <a:cs typeface="+mn-cs"/>
              </a:rPr>
              <a:t>Iyer</a:t>
            </a:r>
            <a:r>
              <a:rPr lang="en-US" sz="788" kern="1200" dirty="0">
                <a:solidFill>
                  <a:prstClr val="black"/>
                </a:solidFill>
                <a:latin typeface="Trebuchet MS" panose="020B0603020202020204"/>
                <a:ea typeface="+mn-ea"/>
                <a:cs typeface="+mn-cs"/>
              </a:rPr>
              <a:t>, Seema D. (2015) “Barriers to Data Sharing for Inclusive Knowledge Management” in </a:t>
            </a:r>
            <a:r>
              <a:rPr lang="en-US" sz="788" i="1" kern="1200" dirty="0">
                <a:solidFill>
                  <a:prstClr val="black"/>
                </a:solidFill>
                <a:latin typeface="Trebuchet MS" panose="020B0603020202020204"/>
                <a:ea typeface="+mn-ea"/>
                <a:cs typeface="+mn-cs"/>
              </a:rPr>
              <a:t>Innovations in the Public and</a:t>
            </a:r>
          </a:p>
          <a:p>
            <a:pPr defTabSz="342900">
              <a:buClrTx/>
            </a:pPr>
            <a:r>
              <a:rPr lang="en-US" sz="788" i="1" kern="1200" dirty="0">
                <a:solidFill>
                  <a:prstClr val="black"/>
                </a:solidFill>
                <a:latin typeface="Trebuchet MS" panose="020B0603020202020204"/>
                <a:ea typeface="+mn-ea"/>
                <a:cs typeface="+mn-cs"/>
              </a:rPr>
              <a:t>Nonprofit Sectors: A Public Solutions Handbook</a:t>
            </a:r>
            <a:r>
              <a:rPr lang="en-US" sz="788" kern="1200" dirty="0">
                <a:solidFill>
                  <a:prstClr val="black"/>
                </a:solidFill>
                <a:latin typeface="Trebuchet MS" panose="020B0603020202020204"/>
                <a:ea typeface="+mn-ea"/>
                <a:cs typeface="+mn-cs"/>
              </a:rPr>
              <a:t>, Patria de Lancer </a:t>
            </a:r>
            <a:r>
              <a:rPr lang="en-US" sz="788" kern="1200" dirty="0" err="1">
                <a:solidFill>
                  <a:prstClr val="black"/>
                </a:solidFill>
                <a:latin typeface="Trebuchet MS" panose="020B0603020202020204"/>
                <a:ea typeface="+mn-ea"/>
                <a:cs typeface="+mn-cs"/>
              </a:rPr>
              <a:t>Julnes</a:t>
            </a:r>
            <a:r>
              <a:rPr lang="en-US" sz="788" kern="1200" dirty="0">
                <a:solidFill>
                  <a:prstClr val="black"/>
                </a:solidFill>
                <a:latin typeface="Trebuchet MS" panose="020B0603020202020204"/>
                <a:ea typeface="+mn-ea"/>
                <a:cs typeface="+mn-cs"/>
              </a:rPr>
              <a:t> &amp; Ed Gibson, eds., M.E. Sharpe Press. Pp. 91-109. </a:t>
            </a:r>
          </a:p>
        </p:txBody>
      </p:sp>
    </p:spTree>
    <p:extLst>
      <p:ext uri="{BB962C8B-B14F-4D97-AF65-F5344CB8AC3E}">
        <p14:creationId xmlns:p14="http://schemas.microsoft.com/office/powerpoint/2010/main" val="2207601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West Baltimore Community Meetings	</a:t>
            </a:r>
          </a:p>
        </p:txBody>
      </p:sp>
      <p:sp>
        <p:nvSpPr>
          <p:cNvPr id="3" name="Content Placeholder 2"/>
          <p:cNvSpPr>
            <a:spLocks noGrp="1"/>
          </p:cNvSpPr>
          <p:nvPr>
            <p:ph idx="1"/>
          </p:nvPr>
        </p:nvSpPr>
        <p:spPr>
          <a:xfrm>
            <a:off x="508001" y="1181477"/>
            <a:ext cx="6447501" cy="3734555"/>
          </a:xfrm>
        </p:spPr>
        <p:txBody>
          <a:bodyPr>
            <a:normAutofit lnSpcReduction="10000"/>
          </a:bodyPr>
          <a:lstStyle/>
          <a:p>
            <a:r>
              <a:rPr lang="en-US" sz="2100" b="1" dirty="0"/>
              <a:t>Overarching Question: </a:t>
            </a:r>
          </a:p>
          <a:p>
            <a:pPr marL="342900" lvl="1" indent="0">
              <a:buNone/>
            </a:pPr>
            <a:r>
              <a:rPr lang="en-US" sz="1800" dirty="0"/>
              <a:t>How can “smart technology” help improve the quality of life in West Baltimore?</a:t>
            </a:r>
            <a:br>
              <a:rPr lang="en-US" sz="1800" dirty="0"/>
            </a:br>
            <a:endParaRPr lang="en-US" sz="1800" dirty="0"/>
          </a:p>
          <a:p>
            <a:r>
              <a:rPr lang="en-US" sz="2100" b="1" dirty="0"/>
              <a:t>BNIA Objectives: </a:t>
            </a:r>
          </a:p>
          <a:p>
            <a:pPr lvl="1"/>
            <a:r>
              <a:rPr lang="en-US" sz="1800" dirty="0"/>
              <a:t>Understand how neighborhoods use data about the area</a:t>
            </a:r>
          </a:p>
          <a:p>
            <a:pPr lvl="1"/>
            <a:r>
              <a:rPr lang="en-US" sz="1800" dirty="0"/>
              <a:t>What are the neighborhood’s concerns and issues based on existing information</a:t>
            </a:r>
          </a:p>
          <a:p>
            <a:pPr lvl="1"/>
            <a:r>
              <a:rPr lang="en-US" sz="1800" dirty="0"/>
              <a:t>What kinds of information gaps exist</a:t>
            </a:r>
          </a:p>
          <a:p>
            <a:pPr lvl="1"/>
            <a:r>
              <a:rPr lang="en-US" sz="1800" dirty="0"/>
              <a:t>How would data be accessed in the future?</a:t>
            </a:r>
          </a:p>
        </p:txBody>
      </p:sp>
    </p:spTree>
    <p:extLst>
      <p:ext uri="{BB962C8B-B14F-4D97-AF65-F5344CB8AC3E}">
        <p14:creationId xmlns:p14="http://schemas.microsoft.com/office/powerpoint/2010/main" val="2800146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695227"/>
          </a:xfrm>
        </p:spPr>
        <p:txBody>
          <a:bodyPr/>
          <a:lstStyle/>
          <a:p>
            <a:r>
              <a:rPr lang="en-US" dirty="0"/>
              <a:t>Community Outreach Meetings</a:t>
            </a:r>
          </a:p>
        </p:txBody>
      </p:sp>
      <p:sp>
        <p:nvSpPr>
          <p:cNvPr id="3" name="Content Placeholder 2"/>
          <p:cNvSpPr>
            <a:spLocks noGrp="1"/>
          </p:cNvSpPr>
          <p:nvPr>
            <p:ph idx="1"/>
          </p:nvPr>
        </p:nvSpPr>
        <p:spPr>
          <a:xfrm>
            <a:off x="508001" y="1152427"/>
            <a:ext cx="6809556" cy="3527981"/>
          </a:xfrm>
        </p:spPr>
        <p:txBody>
          <a:bodyPr>
            <a:noAutofit/>
          </a:bodyPr>
          <a:lstStyle/>
          <a:p>
            <a:r>
              <a:rPr lang="en-US" sz="2100" b="1" dirty="0"/>
              <a:t>Two communities:</a:t>
            </a:r>
          </a:p>
          <a:p>
            <a:pPr lvl="1"/>
            <a:r>
              <a:rPr lang="en-US" sz="1650" dirty="0"/>
              <a:t>Heritage Crossing</a:t>
            </a:r>
          </a:p>
          <a:p>
            <a:pPr lvl="1"/>
            <a:r>
              <a:rPr lang="en-US" sz="1650" dirty="0"/>
              <a:t>State Center Neighborhood Alliance</a:t>
            </a:r>
            <a:br>
              <a:rPr lang="en-US" sz="1650" dirty="0"/>
            </a:br>
            <a:endParaRPr lang="en-US" sz="2100" dirty="0"/>
          </a:p>
          <a:p>
            <a:r>
              <a:rPr lang="en-US" sz="2100" b="1" dirty="0"/>
              <a:t>Community Trainings:</a:t>
            </a:r>
          </a:p>
          <a:p>
            <a:pPr lvl="1"/>
            <a:r>
              <a:rPr lang="en-US" sz="1650" dirty="0"/>
              <a:t>Meeting #1- Presentations around available data; breakout discussions with residents</a:t>
            </a:r>
          </a:p>
          <a:p>
            <a:pPr lvl="1"/>
            <a:r>
              <a:rPr lang="en-US" sz="1650" dirty="0"/>
              <a:t>Meeting #2- Hands-on computer workshops for accessing data</a:t>
            </a:r>
            <a:br>
              <a:rPr lang="en-US" sz="1650" dirty="0"/>
            </a:br>
            <a:endParaRPr lang="en-US" sz="1650" dirty="0"/>
          </a:p>
          <a:p>
            <a:endParaRPr lang="en-US" sz="1950" dirty="0"/>
          </a:p>
        </p:txBody>
      </p:sp>
    </p:spTree>
    <p:extLst>
      <p:ext uri="{BB962C8B-B14F-4D97-AF65-F5344CB8AC3E}">
        <p14:creationId xmlns:p14="http://schemas.microsoft.com/office/powerpoint/2010/main" val="59409657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1459</TotalTime>
  <Words>687</Words>
  <Application>Microsoft Macintosh PowerPoint</Application>
  <PresentationFormat>On-screen Show (16:9)</PresentationFormat>
  <Paragraphs>147</Paragraphs>
  <Slides>20</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Trebuchet MS</vt:lpstr>
      <vt:lpstr>Wingdings 3</vt:lpstr>
      <vt:lpstr>Simple Light</vt:lpstr>
      <vt:lpstr>Facet</vt:lpstr>
      <vt:lpstr>PowerPoint Presentation</vt:lpstr>
      <vt:lpstr>PowerPoint Presentation</vt:lpstr>
      <vt:lpstr>Seema Iyer</vt:lpstr>
      <vt:lpstr>   Supporting Data-Driven Decision Making in West Baltimore for Smart Technology Planning  </vt:lpstr>
      <vt:lpstr>About Baltimore Neighborhood Indicators Alliance </vt:lpstr>
      <vt:lpstr>Indicators as a Proxy for Community Issues</vt:lpstr>
      <vt:lpstr>Data Engagement Protocol</vt:lpstr>
      <vt:lpstr>West Baltimore Community Meetings </vt:lpstr>
      <vt:lpstr>Community Outreach Meetings</vt:lpstr>
      <vt:lpstr>Community Outreach Meeting #1</vt:lpstr>
      <vt:lpstr>Meeting #1 – Heritage Crossing</vt:lpstr>
      <vt:lpstr>Meeting #1 – State Center</vt:lpstr>
      <vt:lpstr>Community Outreach Meeting #2</vt:lpstr>
      <vt:lpstr>Meeting #2 – Heritage Crossing</vt:lpstr>
      <vt:lpstr>Meeting #2 – State Center</vt:lpstr>
      <vt:lpstr>Community Concerns</vt:lpstr>
      <vt:lpstr>What is a Data-Driven Smart City?</vt:lpstr>
      <vt:lpstr>PowerPoint Presentation</vt:lpstr>
      <vt:lpstr>Next Steps</vt:lpstr>
      <vt:lpstr>PowerPoint Presentation</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James Finio</dc:creator>
  <cp:lastModifiedBy>Lauren Rebecca Stamm</cp:lastModifiedBy>
  <cp:revision>28</cp:revision>
  <dcterms:modified xsi:type="dcterms:W3CDTF">2018-08-01T13:04:33Z</dcterms:modified>
</cp:coreProperties>
</file>