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65" r:id="rId2"/>
    <p:sldId id="336" r:id="rId3"/>
    <p:sldId id="272" r:id="rId4"/>
    <p:sldId id="299" r:id="rId5"/>
    <p:sldId id="300" r:id="rId6"/>
    <p:sldId id="301" r:id="rId7"/>
    <p:sldId id="302" r:id="rId8"/>
    <p:sldId id="303" r:id="rId9"/>
    <p:sldId id="304" r:id="rId10"/>
    <p:sldId id="305" r:id="rId11"/>
    <p:sldId id="306" r:id="rId12"/>
    <p:sldId id="307" r:id="rId13"/>
    <p:sldId id="309" r:id="rId14"/>
    <p:sldId id="310" r:id="rId15"/>
    <p:sldId id="308"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0" autoAdjust="0"/>
    <p:restoredTop sz="94666"/>
  </p:normalViewPr>
  <p:slideViewPr>
    <p:cSldViewPr snapToGrid="0">
      <p:cViewPr varScale="1">
        <p:scale>
          <a:sx n="136" d="100"/>
          <a:sy n="136" d="100"/>
        </p:scale>
        <p:origin x="41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7614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7" name="Shape 8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82829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17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7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0" name="Shape 17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35646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4" name="Shape 9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64515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2" name="Shape 10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55345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0" name="Shape 11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70424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8" name="Shape 11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4200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6" name="Shape 12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13118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4" name="Shape 13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077097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2" name="Shape 14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39607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0" name="Shape 15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34177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21120"/>
              <a:buFont typeface="Calibri"/>
              <a:buNone/>
              <a:defRPr sz="330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81"/>
            </a:lvl2pPr>
            <a:lvl3pPr lvl="2">
              <a:spcBef>
                <a:spcPts val="0"/>
              </a:spcBef>
              <a:spcAft>
                <a:spcPts val="0"/>
              </a:spcAft>
              <a:buSzPts val="1400"/>
              <a:buNone/>
              <a:defRPr sz="281"/>
            </a:lvl3pPr>
            <a:lvl4pPr lvl="3">
              <a:spcBef>
                <a:spcPts val="0"/>
              </a:spcBef>
              <a:spcAft>
                <a:spcPts val="0"/>
              </a:spcAft>
              <a:buSzPts val="1400"/>
              <a:buNone/>
              <a:defRPr sz="281"/>
            </a:lvl4pPr>
            <a:lvl5pPr lvl="4">
              <a:spcBef>
                <a:spcPts val="0"/>
              </a:spcBef>
              <a:spcAft>
                <a:spcPts val="0"/>
              </a:spcAft>
              <a:buSzPts val="1400"/>
              <a:buNone/>
              <a:defRPr sz="281"/>
            </a:lvl5pPr>
            <a:lvl6pPr lvl="5">
              <a:spcBef>
                <a:spcPts val="0"/>
              </a:spcBef>
              <a:spcAft>
                <a:spcPts val="0"/>
              </a:spcAft>
              <a:buSzPts val="1400"/>
              <a:buNone/>
              <a:defRPr sz="281"/>
            </a:lvl6pPr>
            <a:lvl7pPr lvl="6">
              <a:spcBef>
                <a:spcPts val="0"/>
              </a:spcBef>
              <a:spcAft>
                <a:spcPts val="0"/>
              </a:spcAft>
              <a:buSzPts val="1400"/>
              <a:buNone/>
              <a:defRPr sz="281"/>
            </a:lvl7pPr>
            <a:lvl8pPr lvl="7">
              <a:spcBef>
                <a:spcPts val="0"/>
              </a:spcBef>
              <a:spcAft>
                <a:spcPts val="0"/>
              </a:spcAft>
              <a:buSzPts val="1400"/>
              <a:buNone/>
              <a:defRPr sz="281"/>
            </a:lvl8pPr>
            <a:lvl9pPr lvl="8">
              <a:spcBef>
                <a:spcPts val="0"/>
              </a:spcBef>
              <a:spcAft>
                <a:spcPts val="0"/>
              </a:spcAft>
              <a:buSzPts val="1400"/>
              <a:buNone/>
              <a:defRPr sz="281"/>
            </a:lvl9pPr>
          </a:lstStyle>
          <a:p>
            <a:endParaRPr/>
          </a:p>
        </p:txBody>
      </p:sp>
      <p:sp>
        <p:nvSpPr>
          <p:cNvPr id="17" name="Shape 1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71460" marR="0" lvl="0" indent="-188179" algn="l" rtl="0">
              <a:spcBef>
                <a:spcPts val="480"/>
              </a:spcBef>
              <a:spcAft>
                <a:spcPts val="0"/>
              </a:spcAft>
              <a:buClr>
                <a:schemeClr val="dk1"/>
              </a:buClr>
              <a:buSzPts val="15360"/>
              <a:buFont typeface="Arial"/>
              <a:buChar char="•"/>
              <a:defRPr sz="2401" b="0" i="0" u="none" strike="noStrike" cap="none">
                <a:solidFill>
                  <a:schemeClr val="dk1"/>
                </a:solidFill>
                <a:latin typeface="Calibri"/>
                <a:ea typeface="Calibri"/>
                <a:cs typeface="Calibri"/>
                <a:sym typeface="Calibri"/>
              </a:defRPr>
            </a:lvl1pPr>
            <a:lvl2pPr marL="142921" marR="0" lvl="1" indent="-169123" algn="l" rtl="0">
              <a:spcBef>
                <a:spcPts val="420"/>
              </a:spcBef>
              <a:spcAft>
                <a:spcPts val="0"/>
              </a:spcAft>
              <a:buClr>
                <a:schemeClr val="dk1"/>
              </a:buClr>
              <a:buSzPts val="13440"/>
              <a:buFont typeface="Arial"/>
              <a:buChar char="–"/>
              <a:defRPr sz="2101" b="0" i="0" u="none" strike="noStrike" cap="none">
                <a:solidFill>
                  <a:schemeClr val="dk1"/>
                </a:solidFill>
                <a:latin typeface="Calibri"/>
                <a:ea typeface="Calibri"/>
                <a:cs typeface="Calibri"/>
                <a:sym typeface="Calibri"/>
              </a:defRPr>
            </a:lvl2pPr>
            <a:lvl3pPr marL="214381" marR="0" lvl="2" indent="-150067" algn="l" rtl="0">
              <a:spcBef>
                <a:spcPts val="360"/>
              </a:spcBef>
              <a:spcAft>
                <a:spcPts val="0"/>
              </a:spcAft>
              <a:buClr>
                <a:schemeClr val="dk1"/>
              </a:buClr>
              <a:buSzPts val="11520"/>
              <a:buFont typeface="Arial"/>
              <a:buChar char="•"/>
              <a:defRPr sz="1801" b="0" i="0" u="none" strike="noStrike" cap="none">
                <a:solidFill>
                  <a:schemeClr val="dk1"/>
                </a:solidFill>
                <a:latin typeface="Calibri"/>
                <a:ea typeface="Calibri"/>
                <a:cs typeface="Calibri"/>
                <a:sym typeface="Calibri"/>
              </a:defRPr>
            </a:lvl3pPr>
            <a:lvl4pPr marL="285841" marR="0" lvl="3" indent="-131011" algn="l" rtl="0">
              <a:spcBef>
                <a:spcPts val="300"/>
              </a:spcBef>
              <a:spcAft>
                <a:spcPts val="0"/>
              </a:spcAft>
              <a:buClr>
                <a:schemeClr val="dk1"/>
              </a:buClr>
              <a:buSzPts val="9600"/>
              <a:buFont typeface="Arial"/>
              <a:buChar char="–"/>
              <a:defRPr sz="1500" b="0" i="0" u="none" strike="noStrike" cap="none">
                <a:solidFill>
                  <a:schemeClr val="dk1"/>
                </a:solidFill>
                <a:latin typeface="Calibri"/>
                <a:ea typeface="Calibri"/>
                <a:cs typeface="Calibri"/>
                <a:sym typeface="Calibri"/>
              </a:defRPr>
            </a:lvl4pPr>
            <a:lvl5pPr marL="357302" marR="0" lvl="4" indent="-131011" algn="l" rtl="0">
              <a:spcBef>
                <a:spcPts val="300"/>
              </a:spcBef>
              <a:spcAft>
                <a:spcPts val="0"/>
              </a:spcAft>
              <a:buClr>
                <a:schemeClr val="dk1"/>
              </a:buClr>
              <a:buSzPts val="9600"/>
              <a:buFont typeface="Arial"/>
              <a:buChar char="»"/>
              <a:defRPr sz="1500" b="0" i="0" u="none" strike="noStrike" cap="none">
                <a:solidFill>
                  <a:schemeClr val="dk1"/>
                </a:solidFill>
                <a:latin typeface="Calibri"/>
                <a:ea typeface="Calibri"/>
                <a:cs typeface="Calibri"/>
                <a:sym typeface="Calibri"/>
              </a:defRPr>
            </a:lvl5pPr>
            <a:lvl6pPr marL="428762" marR="0" lvl="5" indent="-131011" algn="l" rtl="0">
              <a:spcBef>
                <a:spcPts val="300"/>
              </a:spcBef>
              <a:spcAft>
                <a:spcPts val="0"/>
              </a:spcAft>
              <a:buClr>
                <a:schemeClr val="dk1"/>
              </a:buClr>
              <a:buSzPts val="9600"/>
              <a:buFont typeface="Arial"/>
              <a:buChar char="•"/>
              <a:defRPr sz="1500" b="0" i="0" u="none" strike="noStrike" cap="none">
                <a:solidFill>
                  <a:schemeClr val="dk1"/>
                </a:solidFill>
                <a:latin typeface="Calibri"/>
                <a:ea typeface="Calibri"/>
                <a:cs typeface="Calibri"/>
                <a:sym typeface="Calibri"/>
              </a:defRPr>
            </a:lvl6pPr>
            <a:lvl7pPr marL="500223" marR="0" lvl="6" indent="-131011" algn="l" rtl="0">
              <a:spcBef>
                <a:spcPts val="300"/>
              </a:spcBef>
              <a:spcAft>
                <a:spcPts val="0"/>
              </a:spcAft>
              <a:buClr>
                <a:schemeClr val="dk1"/>
              </a:buClr>
              <a:buSzPts val="9600"/>
              <a:buFont typeface="Arial"/>
              <a:buChar char="•"/>
              <a:defRPr sz="1500" b="0" i="0" u="none" strike="noStrike" cap="none">
                <a:solidFill>
                  <a:schemeClr val="dk1"/>
                </a:solidFill>
                <a:latin typeface="Calibri"/>
                <a:ea typeface="Calibri"/>
                <a:cs typeface="Calibri"/>
                <a:sym typeface="Calibri"/>
              </a:defRPr>
            </a:lvl7pPr>
            <a:lvl8pPr marL="571683" marR="0" lvl="7" indent="-131011" algn="l" rtl="0">
              <a:spcBef>
                <a:spcPts val="300"/>
              </a:spcBef>
              <a:spcAft>
                <a:spcPts val="0"/>
              </a:spcAft>
              <a:buClr>
                <a:schemeClr val="dk1"/>
              </a:buClr>
              <a:buSzPts val="9600"/>
              <a:buFont typeface="Arial"/>
              <a:buChar char="•"/>
              <a:defRPr sz="1500" b="0" i="0" u="none" strike="noStrike" cap="none">
                <a:solidFill>
                  <a:schemeClr val="dk1"/>
                </a:solidFill>
                <a:latin typeface="Calibri"/>
                <a:ea typeface="Calibri"/>
                <a:cs typeface="Calibri"/>
                <a:sym typeface="Calibri"/>
              </a:defRPr>
            </a:lvl8pPr>
            <a:lvl9pPr marL="643143" marR="0" lvl="8" indent="-131011" algn="l" rtl="0">
              <a:spcBef>
                <a:spcPts val="300"/>
              </a:spcBef>
              <a:spcAft>
                <a:spcPts val="0"/>
              </a:spcAft>
              <a:buClr>
                <a:schemeClr val="dk1"/>
              </a:buClr>
              <a:buSzPts val="96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053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8901" y="282872"/>
            <a:ext cx="8071718" cy="4278094"/>
          </a:xfrm>
          <a:prstGeom prst="rect">
            <a:avLst/>
          </a:prstGeom>
          <a:noFill/>
        </p:spPr>
        <p:txBody>
          <a:bodyPr wrap="square" rtlCol="0">
            <a:spAutoFit/>
          </a:bodyPr>
          <a:lstStyle/>
          <a:p>
            <a:pPr algn="ctr"/>
            <a:r>
              <a:rPr lang="en-US" sz="3200" b="1" dirty="0"/>
              <a:t>Smart Cities and West Baltimore Summary and Community of Stakeholders Matchmaking Workshop</a:t>
            </a:r>
          </a:p>
          <a:p>
            <a:pPr algn="ctr"/>
            <a:endParaRPr lang="en-US" dirty="0"/>
          </a:p>
          <a:p>
            <a:pPr algn="ctr"/>
            <a:endParaRPr lang="en-US" sz="1800" b="1" i="1" dirty="0"/>
          </a:p>
          <a:p>
            <a:pPr algn="ctr"/>
            <a:r>
              <a:rPr lang="en-US" sz="1800" b="1" i="1" dirty="0"/>
              <a:t>NSF Smart and Connected Communities 2017 Planning Grant</a:t>
            </a:r>
          </a:p>
          <a:p>
            <a:pPr algn="ctr"/>
            <a:endParaRPr lang="en-US" dirty="0"/>
          </a:p>
          <a:p>
            <a:pPr algn="ctr"/>
            <a:endParaRPr lang="en-US" dirty="0"/>
          </a:p>
          <a:p>
            <a:pPr algn="ctr"/>
            <a:r>
              <a:rPr lang="en-US" b="1" dirty="0"/>
              <a:t>Hosts</a:t>
            </a:r>
          </a:p>
          <a:p>
            <a:pPr algn="ctr"/>
            <a:endParaRPr lang="en-US" dirty="0"/>
          </a:p>
          <a:p>
            <a:pPr algn="ctr"/>
            <a:r>
              <a:rPr lang="en-US" dirty="0"/>
              <a:t>Federal Reserve Bank of Richmond, Baltimore Branch</a:t>
            </a:r>
          </a:p>
          <a:p>
            <a:pPr algn="ctr"/>
            <a:r>
              <a:rPr lang="en-US" dirty="0"/>
              <a:t>University of Maryland, College Park</a:t>
            </a:r>
          </a:p>
          <a:p>
            <a:pPr algn="ctr"/>
            <a:r>
              <a:rPr lang="en-US" dirty="0"/>
              <a:t>University of Baltimore</a:t>
            </a:r>
          </a:p>
          <a:p>
            <a:pPr algn="ctr"/>
            <a:r>
              <a:rPr lang="en-US" dirty="0"/>
              <a:t>Morgan State University</a:t>
            </a:r>
          </a:p>
          <a:p>
            <a:pPr algn="ctr"/>
            <a:r>
              <a:rPr lang="en-US" dirty="0"/>
              <a:t>Johns Hopkins University</a:t>
            </a:r>
          </a:p>
        </p:txBody>
      </p:sp>
    </p:spTree>
    <p:extLst>
      <p:ext uri="{BB962C8B-B14F-4D97-AF65-F5344CB8AC3E}">
        <p14:creationId xmlns:p14="http://schemas.microsoft.com/office/powerpoint/2010/main" val="11448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485900" y="205978"/>
            <a:ext cx="6172219" cy="857250"/>
          </a:xfrm>
          <a:prstGeom prst="rect">
            <a:avLst/>
          </a:prstGeom>
        </p:spPr>
        <p:txBody>
          <a:bodyPr spcFirstLastPara="1" wrap="square" lIns="14285" tIns="7141" rIns="14285" bIns="7141" anchor="ctr" anchorCtr="0">
            <a:noAutofit/>
          </a:bodyPr>
          <a:lstStyle/>
          <a:p>
            <a:endParaRPr/>
          </a:p>
        </p:txBody>
      </p:sp>
      <p:sp>
        <p:nvSpPr>
          <p:cNvPr id="137" name="Shape 137"/>
          <p:cNvSpPr txBox="1">
            <a:spLocks noGrp="1"/>
          </p:cNvSpPr>
          <p:nvPr>
            <p:ph type="body" idx="1"/>
          </p:nvPr>
        </p:nvSpPr>
        <p:spPr>
          <a:xfrm>
            <a:off x="1485900" y="1200151"/>
            <a:ext cx="6172219" cy="3394453"/>
          </a:xfrm>
          <a:prstGeom prst="rect">
            <a:avLst/>
          </a:prstGeom>
        </p:spPr>
        <p:txBody>
          <a:bodyPr spcFirstLastPara="1" wrap="square" lIns="14285" tIns="7141" rIns="14285" bIns="7141" anchor="t" anchorCtr="0">
            <a:noAutofit/>
          </a:bodyPr>
          <a:lstStyle/>
          <a:p>
            <a:pPr marL="0" indent="0">
              <a:buNone/>
            </a:pPr>
            <a:endParaRPr/>
          </a:p>
        </p:txBody>
      </p:sp>
      <p:pic>
        <p:nvPicPr>
          <p:cNvPr id="138" name="Shape 138"/>
          <p:cNvPicPr preferRelativeResize="0"/>
          <p:nvPr/>
        </p:nvPicPr>
        <p:blipFill>
          <a:blip r:embed="rId3">
            <a:alphaModFix/>
          </a:blip>
          <a:stretch>
            <a:fillRect/>
          </a:stretch>
        </p:blipFill>
        <p:spPr>
          <a:xfrm>
            <a:off x="1166813" y="-23786"/>
            <a:ext cx="6858000" cy="5143470"/>
          </a:xfrm>
          <a:prstGeom prst="rect">
            <a:avLst/>
          </a:prstGeom>
          <a:noFill/>
          <a:ln>
            <a:noFill/>
          </a:ln>
        </p:spPr>
      </p:pic>
    </p:spTree>
    <p:extLst>
      <p:ext uri="{BB962C8B-B14F-4D97-AF65-F5344CB8AC3E}">
        <p14:creationId xmlns:p14="http://schemas.microsoft.com/office/powerpoint/2010/main" val="392878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2880387" y="0"/>
            <a:ext cx="4203585" cy="5143500"/>
          </a:xfrm>
          <a:prstGeom prst="rect">
            <a:avLst/>
          </a:prstGeom>
          <a:noFill/>
          <a:ln>
            <a:noFill/>
          </a:ln>
        </p:spPr>
      </p:pic>
    </p:spTree>
    <p:extLst>
      <p:ext uri="{BB962C8B-B14F-4D97-AF65-F5344CB8AC3E}">
        <p14:creationId xmlns:p14="http://schemas.microsoft.com/office/powerpoint/2010/main" val="175164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485900" y="205978"/>
            <a:ext cx="6172219" cy="857250"/>
          </a:xfrm>
          <a:prstGeom prst="rect">
            <a:avLst/>
          </a:prstGeom>
        </p:spPr>
        <p:txBody>
          <a:bodyPr spcFirstLastPara="1" wrap="square" lIns="14285" tIns="7141" rIns="14285" bIns="7141" anchor="ctr" anchorCtr="0">
            <a:noAutofit/>
          </a:bodyPr>
          <a:lstStyle/>
          <a:p>
            <a:endParaRPr/>
          </a:p>
        </p:txBody>
      </p:sp>
      <p:sp>
        <p:nvSpPr>
          <p:cNvPr id="153" name="Shape 153"/>
          <p:cNvSpPr txBox="1">
            <a:spLocks noGrp="1"/>
          </p:cNvSpPr>
          <p:nvPr>
            <p:ph type="body" idx="1"/>
          </p:nvPr>
        </p:nvSpPr>
        <p:spPr>
          <a:xfrm>
            <a:off x="1324004" y="72402"/>
            <a:ext cx="6591516" cy="4376578"/>
          </a:xfrm>
          <a:prstGeom prst="rect">
            <a:avLst/>
          </a:prstGeom>
        </p:spPr>
        <p:txBody>
          <a:bodyPr spcFirstLastPara="1" wrap="square" lIns="14285" tIns="7141" rIns="14285" bIns="7141" anchor="t" anchorCtr="0">
            <a:noAutofit/>
          </a:bodyPr>
          <a:lstStyle/>
          <a:p>
            <a:pPr marL="0" indent="0">
              <a:buNone/>
            </a:pPr>
            <a:endParaRPr/>
          </a:p>
        </p:txBody>
      </p:sp>
      <p:pic>
        <p:nvPicPr>
          <p:cNvPr id="154" name="Shape 154"/>
          <p:cNvPicPr preferRelativeResize="0"/>
          <p:nvPr/>
        </p:nvPicPr>
        <p:blipFill>
          <a:blip r:embed="rId3">
            <a:alphaModFix/>
          </a:blip>
          <a:stretch>
            <a:fillRect/>
          </a:stretch>
        </p:blipFill>
        <p:spPr>
          <a:xfrm>
            <a:off x="698113" y="205988"/>
            <a:ext cx="7217406" cy="4828915"/>
          </a:xfrm>
          <a:prstGeom prst="rect">
            <a:avLst/>
          </a:prstGeom>
          <a:noFill/>
          <a:ln>
            <a:noFill/>
          </a:ln>
        </p:spPr>
      </p:pic>
    </p:spTree>
    <p:extLst>
      <p:ext uri="{BB962C8B-B14F-4D97-AF65-F5344CB8AC3E}">
        <p14:creationId xmlns:p14="http://schemas.microsoft.com/office/powerpoint/2010/main" val="225872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485900" y="205978"/>
            <a:ext cx="6172200" cy="857250"/>
          </a:xfrm>
          <a:prstGeom prst="rect">
            <a:avLst/>
          </a:prstGeom>
          <a:solidFill>
            <a:srgbClr val="00B0F0"/>
          </a:solidFill>
          <a:ln w="25400" cap="flat" cmpd="sng">
            <a:solidFill>
              <a:srgbClr val="395E89"/>
            </a:solidFill>
            <a:prstDash val="solid"/>
            <a:round/>
            <a:headEnd type="none" w="sm" len="sm"/>
            <a:tailEnd type="none" w="sm" len="sm"/>
          </a:ln>
        </p:spPr>
        <p:txBody>
          <a:bodyPr spcFirstLastPara="1" wrap="square" lIns="14285" tIns="7141" rIns="14285" bIns="7141" anchor="ctr" anchorCtr="0">
            <a:noAutofit/>
          </a:bodyPr>
          <a:lstStyle/>
          <a:p>
            <a:pPr>
              <a:buClr>
                <a:schemeClr val="lt1"/>
              </a:buClr>
            </a:pPr>
            <a:r>
              <a:rPr lang="en-US">
                <a:solidFill>
                  <a:schemeClr val="lt1"/>
                </a:solidFill>
              </a:rPr>
              <a:t>Findings</a:t>
            </a:r>
            <a:endParaRPr>
              <a:solidFill>
                <a:schemeClr val="lt1"/>
              </a:solidFill>
            </a:endParaRPr>
          </a:p>
        </p:txBody>
      </p:sp>
      <p:sp>
        <p:nvSpPr>
          <p:cNvPr id="160" name="Shape 160"/>
          <p:cNvSpPr txBox="1">
            <a:spLocks noGrp="1"/>
          </p:cNvSpPr>
          <p:nvPr>
            <p:ph type="body" idx="1"/>
          </p:nvPr>
        </p:nvSpPr>
        <p:spPr>
          <a:xfrm>
            <a:off x="1485900" y="1200151"/>
            <a:ext cx="6172200" cy="3394472"/>
          </a:xfrm>
          <a:prstGeom prst="rect">
            <a:avLst/>
          </a:prstGeom>
          <a:noFill/>
          <a:ln w="9525" cap="flat" cmpd="sng">
            <a:solidFill>
              <a:srgbClr val="FF0000"/>
            </a:solidFill>
            <a:prstDash val="solid"/>
            <a:round/>
            <a:headEnd type="none" w="sm" len="sm"/>
            <a:tailEnd type="none" w="sm" len="sm"/>
          </a:ln>
        </p:spPr>
        <p:txBody>
          <a:bodyPr spcFirstLastPara="1" wrap="square" lIns="14285" tIns="7141" rIns="14285" bIns="7141" anchor="t" anchorCtr="0">
            <a:noAutofit/>
          </a:bodyPr>
          <a:lstStyle/>
          <a:p>
            <a:pPr marL="257257" indent="-257257">
              <a:lnSpc>
                <a:spcPct val="80000"/>
              </a:lnSpc>
              <a:spcBef>
                <a:spcPts val="0"/>
              </a:spcBef>
              <a:buSzPct val="100000"/>
            </a:pPr>
            <a:r>
              <a:rPr lang="en-US" sz="2041" dirty="0"/>
              <a:t>Equity: Acutely aware of technological advances that other communities have</a:t>
            </a:r>
            <a:endParaRPr dirty="0"/>
          </a:p>
          <a:p>
            <a:pPr marL="257257" indent="-127676">
              <a:lnSpc>
                <a:spcPct val="80000"/>
              </a:lnSpc>
              <a:spcBef>
                <a:spcPts val="408"/>
              </a:spcBef>
              <a:buSzPct val="100000"/>
              <a:buNone/>
            </a:pPr>
            <a:endParaRPr sz="2041" dirty="0"/>
          </a:p>
          <a:p>
            <a:pPr marL="257257" indent="-257257">
              <a:lnSpc>
                <a:spcPct val="80000"/>
              </a:lnSpc>
              <a:spcBef>
                <a:spcPts val="408"/>
              </a:spcBef>
              <a:buSzPct val="100000"/>
            </a:pPr>
            <a:r>
              <a:rPr lang="en-US" sz="2041" dirty="0"/>
              <a:t>Resilient: Sophisticated use of the technology they do have</a:t>
            </a:r>
            <a:endParaRPr dirty="0"/>
          </a:p>
          <a:p>
            <a:pPr marL="257257" indent="-127676">
              <a:lnSpc>
                <a:spcPct val="80000"/>
              </a:lnSpc>
              <a:spcBef>
                <a:spcPts val="408"/>
              </a:spcBef>
              <a:buSzPct val="100000"/>
              <a:buNone/>
            </a:pPr>
            <a:endParaRPr sz="2041" dirty="0"/>
          </a:p>
          <a:p>
            <a:pPr marL="257257" indent="-257257">
              <a:lnSpc>
                <a:spcPct val="80000"/>
              </a:lnSpc>
              <a:spcBef>
                <a:spcPts val="408"/>
              </a:spcBef>
              <a:buSzPct val="100000"/>
            </a:pPr>
            <a:r>
              <a:rPr lang="en-US" sz="2041" dirty="0"/>
              <a:t>Gift economy: Sharing and mapping of free </a:t>
            </a:r>
            <a:r>
              <a:rPr lang="en-US" sz="2041" dirty="0" err="1"/>
              <a:t>wi-fi</a:t>
            </a:r>
            <a:endParaRPr sz="2041" dirty="0"/>
          </a:p>
          <a:p>
            <a:pPr marL="0" indent="0">
              <a:lnSpc>
                <a:spcPct val="80000"/>
              </a:lnSpc>
              <a:spcBef>
                <a:spcPts val="408"/>
              </a:spcBef>
              <a:buSzPct val="100000"/>
              <a:buNone/>
            </a:pPr>
            <a:endParaRPr sz="2041" dirty="0"/>
          </a:p>
          <a:p>
            <a:pPr marL="257257" indent="-257257">
              <a:lnSpc>
                <a:spcPct val="80000"/>
              </a:lnSpc>
              <a:spcBef>
                <a:spcPts val="408"/>
              </a:spcBef>
              <a:buSzPct val="100000"/>
            </a:pPr>
            <a:r>
              <a:rPr lang="en-US" sz="2041" dirty="0"/>
              <a:t>Public/Private: No street corner activity.</a:t>
            </a:r>
            <a:endParaRPr dirty="0"/>
          </a:p>
          <a:p>
            <a:pPr marL="0" indent="0">
              <a:lnSpc>
                <a:spcPct val="80000"/>
              </a:lnSpc>
              <a:spcBef>
                <a:spcPts val="408"/>
              </a:spcBef>
              <a:buSzPct val="100000"/>
              <a:buNone/>
            </a:pPr>
            <a:endParaRPr sz="2041" dirty="0"/>
          </a:p>
          <a:p>
            <a:pPr marL="257257" indent="-257257">
              <a:lnSpc>
                <a:spcPct val="80000"/>
              </a:lnSpc>
              <a:spcBef>
                <a:spcPts val="408"/>
              </a:spcBef>
              <a:buSzPct val="100000"/>
            </a:pPr>
            <a:r>
              <a:rPr lang="en-US" sz="2041" dirty="0"/>
              <a:t>Concerns: Quality of food, jobs and transportation </a:t>
            </a:r>
            <a:endParaRPr sz="2041" dirty="0"/>
          </a:p>
        </p:txBody>
      </p:sp>
    </p:spTree>
    <p:extLst>
      <p:ext uri="{BB962C8B-B14F-4D97-AF65-F5344CB8AC3E}">
        <p14:creationId xmlns:p14="http://schemas.microsoft.com/office/powerpoint/2010/main" val="279563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485900" y="205978"/>
            <a:ext cx="6172200" cy="857250"/>
          </a:xfrm>
          <a:prstGeom prst="rect">
            <a:avLst/>
          </a:prstGeom>
          <a:solidFill>
            <a:srgbClr val="00B0F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4285" tIns="7141" rIns="14285" bIns="7141" anchor="ctr" anchorCtr="0">
            <a:noAutofit/>
          </a:bodyPr>
          <a:lstStyle/>
          <a:p>
            <a:pPr>
              <a:buClr>
                <a:schemeClr val="lt1"/>
              </a:buClr>
            </a:pPr>
            <a:r>
              <a:rPr lang="en-US" dirty="0">
                <a:solidFill>
                  <a:schemeClr val="lt1"/>
                </a:solidFill>
              </a:rPr>
              <a:t>Suggestions</a:t>
            </a:r>
            <a:endParaRPr dirty="0">
              <a:solidFill>
                <a:schemeClr val="lt1"/>
              </a:solidFill>
            </a:endParaRPr>
          </a:p>
        </p:txBody>
      </p:sp>
      <p:sp>
        <p:nvSpPr>
          <p:cNvPr id="166" name="Shape 166"/>
          <p:cNvSpPr txBox="1">
            <a:spLocks noGrp="1"/>
          </p:cNvSpPr>
          <p:nvPr>
            <p:ph type="body" idx="1"/>
          </p:nvPr>
        </p:nvSpPr>
        <p:spPr>
          <a:xfrm>
            <a:off x="1485892" y="1508022"/>
            <a:ext cx="6172219" cy="3394453"/>
          </a:xfrm>
          <a:prstGeom prst="rect">
            <a:avLst/>
          </a:prstGeom>
          <a:noFill/>
          <a:ln w="9525" cap="flat" cmpd="sng">
            <a:solidFill>
              <a:schemeClr val="accent2"/>
            </a:solidFill>
            <a:prstDash val="solid"/>
            <a:round/>
            <a:headEnd type="none" w="sm" len="sm"/>
            <a:tailEnd type="none" w="sm" len="sm"/>
          </a:ln>
        </p:spPr>
        <p:txBody>
          <a:bodyPr spcFirstLastPara="1" wrap="square" lIns="14285" tIns="7141" rIns="14285" bIns="7141" anchor="t" anchorCtr="0">
            <a:noAutofit/>
          </a:bodyPr>
          <a:lstStyle/>
          <a:p>
            <a:pPr marL="257257" indent="-257257">
              <a:spcBef>
                <a:spcPts val="0"/>
              </a:spcBef>
              <a:buSzPct val="100000"/>
            </a:pPr>
            <a:r>
              <a:rPr lang="en-US" sz="2000" dirty="0"/>
              <a:t>Access rather than new technology</a:t>
            </a:r>
            <a:endParaRPr sz="2000" dirty="0"/>
          </a:p>
          <a:p>
            <a:pPr marL="257257" indent="-257257">
              <a:buSzPct val="100000"/>
            </a:pPr>
            <a:r>
              <a:rPr lang="en-US" sz="2000" dirty="0"/>
              <a:t>Work spaces</a:t>
            </a:r>
            <a:endParaRPr sz="2000" dirty="0"/>
          </a:p>
          <a:p>
            <a:pPr marL="257257" indent="-257257">
              <a:buSzPct val="100000"/>
            </a:pPr>
            <a:r>
              <a:rPr lang="en-US" sz="2000" dirty="0"/>
              <a:t>Maintenance/programming jobs to provide sustainability</a:t>
            </a:r>
            <a:endParaRPr sz="2000" dirty="0"/>
          </a:p>
          <a:p>
            <a:pPr marL="257257" indent="-257257">
              <a:buSzPct val="100000"/>
            </a:pPr>
            <a:r>
              <a:rPr lang="en-US" sz="2000" dirty="0"/>
              <a:t>Consistent with services in nearby affluent neighborhoods</a:t>
            </a:r>
            <a:endParaRPr sz="2000" dirty="0"/>
          </a:p>
          <a:p>
            <a:pPr marL="257257" indent="-257257">
              <a:buSzPct val="100000"/>
            </a:pPr>
            <a:r>
              <a:rPr lang="en-US" sz="2000" dirty="0"/>
              <a:t>Cost and bill effective</a:t>
            </a:r>
            <a:endParaRPr sz="2000" dirty="0"/>
          </a:p>
          <a:p>
            <a:pPr marL="257257" indent="-257257">
              <a:buSzPct val="100000"/>
            </a:pPr>
            <a:r>
              <a:rPr lang="en-US" sz="2000" dirty="0"/>
              <a:t>Balance human and technology roles</a:t>
            </a:r>
            <a:endParaRPr sz="2000" dirty="0"/>
          </a:p>
        </p:txBody>
      </p:sp>
    </p:spTree>
    <p:extLst>
      <p:ext uri="{BB962C8B-B14F-4D97-AF65-F5344CB8AC3E}">
        <p14:creationId xmlns:p14="http://schemas.microsoft.com/office/powerpoint/2010/main" val="405096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1485900" y="1200151"/>
            <a:ext cx="6172219" cy="3394453"/>
          </a:xfrm>
          <a:prstGeom prst="rect">
            <a:avLst/>
          </a:prstGeom>
        </p:spPr>
        <p:txBody>
          <a:bodyPr spcFirstLastPara="1" wrap="square" lIns="14285" tIns="7141" rIns="14285" bIns="7141" anchor="t" anchorCtr="0">
            <a:noAutofit/>
          </a:bodyPr>
          <a:lstStyle/>
          <a:p>
            <a:pPr marL="0" indent="0">
              <a:buNone/>
            </a:pPr>
            <a:r>
              <a:rPr lang="en-US" sz="2800" b="1" dirty="0"/>
              <a:t>Sheri Parks</a:t>
            </a:r>
            <a:endParaRPr sz="2800" b="1" dirty="0"/>
          </a:p>
          <a:p>
            <a:pPr marL="0" indent="0">
              <a:buNone/>
            </a:pPr>
            <a:r>
              <a:rPr lang="en-US" sz="2800" b="1" dirty="0"/>
              <a:t>Vice President for Strategic Initiatives</a:t>
            </a:r>
            <a:endParaRPr sz="2800" b="1" dirty="0"/>
          </a:p>
          <a:p>
            <a:pPr marL="0" indent="0">
              <a:buNone/>
            </a:pPr>
            <a:r>
              <a:rPr lang="en-US" sz="2800" b="1" dirty="0"/>
              <a:t>Maryland Institute College of Art (MICA)</a:t>
            </a:r>
            <a:endParaRPr sz="2800" b="1" dirty="0"/>
          </a:p>
          <a:p>
            <a:pPr marL="0" indent="0">
              <a:buNone/>
            </a:pPr>
            <a:r>
              <a:rPr lang="en-US" sz="2800" b="1" dirty="0"/>
              <a:t>sparks01@mica.edu</a:t>
            </a:r>
            <a:endParaRPr sz="2800" b="1" dirty="0"/>
          </a:p>
        </p:txBody>
      </p:sp>
    </p:spTree>
    <p:extLst>
      <p:ext uri="{BB962C8B-B14F-4D97-AF65-F5344CB8AC3E}">
        <p14:creationId xmlns:p14="http://schemas.microsoft.com/office/powerpoint/2010/main" val="59115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6A10A38-B07D-4DFB-A839-B3EAD89F5455}"/>
              </a:ext>
            </a:extLst>
          </p:cNvPr>
          <p:cNvSpPr txBox="1">
            <a:spLocks/>
          </p:cNvSpPr>
          <p:nvPr/>
        </p:nvSpPr>
        <p:spPr>
          <a:xfrm>
            <a:off x="0" y="2528888"/>
            <a:ext cx="9144000" cy="16097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t>This work has been supported by </a:t>
            </a:r>
          </a:p>
          <a:p>
            <a:pPr algn="ctr"/>
            <a:r>
              <a:rPr lang="en-US" sz="3600" b="1" dirty="0"/>
              <a:t>the National Science Foundation </a:t>
            </a:r>
          </a:p>
          <a:p>
            <a:pPr algn="ctr"/>
            <a:r>
              <a:rPr lang="en-US" sz="3600" b="1" dirty="0"/>
              <a:t>under grant No 1737495</a:t>
            </a:r>
          </a:p>
        </p:txBody>
      </p:sp>
      <p:pic>
        <p:nvPicPr>
          <p:cNvPr id="2050" name="Picture 2" descr="https://www.nsf.gov/images/logos/NSF_4-Color_bitmap_Logo.png">
            <a:extLst>
              <a:ext uri="{FF2B5EF4-FFF2-40B4-BE49-F238E27FC236}">
                <a16:creationId xmlns:a16="http://schemas.microsoft.com/office/drawing/2014/main" id="{433C7D35-02AE-4E3A-95A6-01D34E267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993" y="590550"/>
            <a:ext cx="1716087" cy="172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3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700" y="97503"/>
            <a:ext cx="8520600" cy="1422111"/>
          </a:xfrm>
        </p:spPr>
        <p:txBody>
          <a:bodyPr/>
          <a:lstStyle/>
          <a:p>
            <a:r>
              <a:rPr lang="en-US" dirty="0"/>
              <a:t>Sheri Parks</a:t>
            </a:r>
          </a:p>
        </p:txBody>
      </p:sp>
      <p:sp>
        <p:nvSpPr>
          <p:cNvPr id="3" name="Subtitle 2"/>
          <p:cNvSpPr>
            <a:spLocks noGrp="1"/>
          </p:cNvSpPr>
          <p:nvPr>
            <p:ph type="subTitle" idx="1"/>
          </p:nvPr>
        </p:nvSpPr>
        <p:spPr>
          <a:xfrm>
            <a:off x="311700" y="1617119"/>
            <a:ext cx="8520600" cy="792600"/>
          </a:xfrm>
        </p:spPr>
        <p:txBody>
          <a:bodyPr/>
          <a:lstStyle/>
          <a:p>
            <a:r>
              <a:rPr lang="en-US" sz="1600" b="1" dirty="0">
                <a:solidFill>
                  <a:schemeClr val="tx1"/>
                </a:solidFill>
              </a:rPr>
              <a:t>Vice President for Strategic Initiatives, Maryland Institute College of Art</a:t>
            </a:r>
          </a:p>
          <a:p>
            <a:endParaRPr lang="en-US" sz="1600" dirty="0">
              <a:solidFill>
                <a:schemeClr val="tx1"/>
              </a:solidFill>
            </a:endParaRPr>
          </a:p>
          <a:p>
            <a:r>
              <a:rPr lang="en-US" sz="1600" dirty="0">
                <a:solidFill>
                  <a:schemeClr val="tx1"/>
                </a:solidFill>
              </a:rPr>
              <a:t>Dr. Sheri Parks came to MICA from the University of Maryland, College Park (UMCP), where she was the inaugural Associate Dean for Research, Interdisciplinary Scholarship, and Programming for the College of Arts and Humanities. Through her position, she helped raise the profile of the college in the nation, as well as its levels of sponsored research, community engagement and </a:t>
            </a:r>
            <a:r>
              <a:rPr lang="en-US" sz="1600" dirty="0" err="1">
                <a:solidFill>
                  <a:schemeClr val="tx1"/>
                </a:solidFill>
              </a:rPr>
              <a:t>interdisciplinarity</a:t>
            </a:r>
            <a:r>
              <a:rPr lang="en-US" sz="1600" dirty="0">
                <a:solidFill>
                  <a:schemeClr val="tx1"/>
                </a:solidFill>
              </a:rPr>
              <a:t>.</a:t>
            </a:r>
          </a:p>
          <a:p>
            <a:endParaRPr lang="en-US" sz="1600" dirty="0">
              <a:solidFill>
                <a:schemeClr val="tx1"/>
              </a:solidFill>
            </a:endParaRPr>
          </a:p>
          <a:p>
            <a:r>
              <a:rPr lang="en-US" sz="1600" dirty="0">
                <a:solidFill>
                  <a:schemeClr val="tx1"/>
                </a:solidFill>
              </a:rPr>
              <a:t>At UMCP, Parks taught in American Studies. Until recently, she was the Founding Director of the Arts and Humanities Center for Synergy, which fosters interdisciplinary and socially engaged research and activity. An active and leading presence in Baltimore, she currently serves as the president of the board of directors for the Greater Baltimore Cultural Alliance.</a:t>
            </a:r>
          </a:p>
          <a:p>
            <a:endParaRPr lang="en-US" sz="1600" dirty="0">
              <a:solidFill>
                <a:schemeClr val="tx1"/>
              </a:solidFill>
            </a:endParaRPr>
          </a:p>
        </p:txBody>
      </p:sp>
    </p:spTree>
    <p:extLst>
      <p:ext uri="{BB962C8B-B14F-4D97-AF65-F5344CB8AC3E}">
        <p14:creationId xmlns:p14="http://schemas.microsoft.com/office/powerpoint/2010/main" val="99408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485900" y="205978"/>
            <a:ext cx="6172219" cy="857250"/>
          </a:xfrm>
          <a:prstGeom prst="rect">
            <a:avLst/>
          </a:prstGeom>
        </p:spPr>
        <p:txBody>
          <a:bodyPr spcFirstLastPara="1" wrap="square" lIns="14285" tIns="7141" rIns="14285" bIns="7141" anchor="ctr" anchorCtr="0">
            <a:noAutofit/>
          </a:bodyPr>
          <a:lstStyle/>
          <a:p>
            <a:r>
              <a:rPr lang="en-US"/>
              <a:t>Smart Cities and</a:t>
            </a:r>
            <a:endParaRPr/>
          </a:p>
          <a:p>
            <a:r>
              <a:rPr lang="en-US"/>
              <a:t>Deep Community Engagement</a:t>
            </a:r>
            <a:endParaRPr/>
          </a:p>
        </p:txBody>
      </p:sp>
      <p:sp>
        <p:nvSpPr>
          <p:cNvPr id="90" name="Shape 90"/>
          <p:cNvSpPr txBox="1">
            <a:spLocks noGrp="1"/>
          </p:cNvSpPr>
          <p:nvPr>
            <p:ph type="body" idx="1"/>
          </p:nvPr>
        </p:nvSpPr>
        <p:spPr>
          <a:xfrm>
            <a:off x="881508" y="1463288"/>
            <a:ext cx="7591493" cy="3394453"/>
          </a:xfrm>
          <a:prstGeom prst="rect">
            <a:avLst/>
          </a:prstGeom>
        </p:spPr>
        <p:txBody>
          <a:bodyPr spcFirstLastPara="1" wrap="square" lIns="14285" tIns="7141" rIns="14285" bIns="7141" anchor="t" anchorCtr="0">
            <a:noAutofit/>
          </a:bodyPr>
          <a:lstStyle/>
          <a:p>
            <a:pPr marL="342900" indent="-342900">
              <a:lnSpc>
                <a:spcPct val="100000"/>
              </a:lnSpc>
              <a:buSzPct val="100000"/>
            </a:pPr>
            <a:r>
              <a:rPr lang="en-US" sz="2400" dirty="0"/>
              <a:t>Partnered with community organizations and leaders.  Made use of ongoing relationships.</a:t>
            </a:r>
          </a:p>
          <a:p>
            <a:pPr marL="342900" indent="-342900">
              <a:lnSpc>
                <a:spcPct val="100000"/>
              </a:lnSpc>
              <a:buSzPct val="100000"/>
            </a:pPr>
            <a:r>
              <a:rPr lang="en-US" sz="2400" dirty="0"/>
              <a:t>We have engaged the community in two rounds of conversations.</a:t>
            </a:r>
          </a:p>
          <a:p>
            <a:pPr marL="342900" indent="-342900">
              <a:lnSpc>
                <a:spcPct val="100000"/>
              </a:lnSpc>
              <a:buSzPct val="100000"/>
            </a:pPr>
            <a:r>
              <a:rPr lang="en-US" sz="2400" dirty="0"/>
              <a:t>Deep community conversations: 7 sessions</a:t>
            </a:r>
          </a:p>
          <a:p>
            <a:pPr marL="342900" indent="-342900">
              <a:lnSpc>
                <a:spcPct val="100000"/>
              </a:lnSpc>
              <a:buSzPct val="100000"/>
            </a:pPr>
            <a:r>
              <a:rPr lang="en-US" sz="2400" dirty="0"/>
              <a:t>Return for co-planning sessions, including reactions to city innovations, with graphic artist.</a:t>
            </a:r>
          </a:p>
          <a:p>
            <a:pPr marL="342900" indent="-342900">
              <a:buSzPct val="100000"/>
            </a:pPr>
            <a:endParaRPr dirty="0"/>
          </a:p>
          <a:p>
            <a:pPr marL="0" indent="0">
              <a:buNone/>
            </a:pPr>
            <a:endParaRPr dirty="0"/>
          </a:p>
        </p:txBody>
      </p:sp>
    </p:spTree>
    <p:extLst>
      <p:ext uri="{BB962C8B-B14F-4D97-AF65-F5344CB8AC3E}">
        <p14:creationId xmlns:p14="http://schemas.microsoft.com/office/powerpoint/2010/main" val="108406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3095676" y="132735"/>
            <a:ext cx="4036453" cy="5010765"/>
          </a:xfrm>
          <a:prstGeom prst="rect">
            <a:avLst/>
          </a:prstGeom>
          <a:noFill/>
          <a:ln>
            <a:noFill/>
          </a:ln>
        </p:spPr>
      </p:pic>
    </p:spTree>
    <p:extLst>
      <p:ext uri="{BB962C8B-B14F-4D97-AF65-F5344CB8AC3E}">
        <p14:creationId xmlns:p14="http://schemas.microsoft.com/office/powerpoint/2010/main" val="26777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2197356" y="0"/>
            <a:ext cx="4113316" cy="5143501"/>
          </a:xfrm>
          <a:prstGeom prst="rect">
            <a:avLst/>
          </a:prstGeom>
          <a:noFill/>
          <a:ln>
            <a:noFill/>
          </a:ln>
        </p:spPr>
      </p:pic>
    </p:spTree>
    <p:extLst>
      <p:ext uri="{BB962C8B-B14F-4D97-AF65-F5344CB8AC3E}">
        <p14:creationId xmlns:p14="http://schemas.microsoft.com/office/powerpoint/2010/main" val="225143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485900" y="205978"/>
            <a:ext cx="6172219" cy="857250"/>
          </a:xfrm>
          <a:prstGeom prst="rect">
            <a:avLst/>
          </a:prstGeom>
        </p:spPr>
        <p:txBody>
          <a:bodyPr spcFirstLastPara="1" wrap="square" lIns="14285" tIns="7141" rIns="14285" bIns="7141" anchor="ctr" anchorCtr="0">
            <a:noAutofit/>
          </a:bodyPr>
          <a:lstStyle/>
          <a:p>
            <a:endParaRPr/>
          </a:p>
        </p:txBody>
      </p:sp>
      <p:sp>
        <p:nvSpPr>
          <p:cNvPr id="113" name="Shape 113"/>
          <p:cNvSpPr txBox="1">
            <a:spLocks noGrp="1"/>
          </p:cNvSpPr>
          <p:nvPr>
            <p:ph type="body" idx="1"/>
          </p:nvPr>
        </p:nvSpPr>
        <p:spPr>
          <a:xfrm>
            <a:off x="1485900" y="1200151"/>
            <a:ext cx="6172219" cy="3394453"/>
          </a:xfrm>
          <a:prstGeom prst="rect">
            <a:avLst/>
          </a:prstGeom>
        </p:spPr>
        <p:txBody>
          <a:bodyPr spcFirstLastPara="1" wrap="square" lIns="14285" tIns="7141" rIns="14285" bIns="7141" anchor="t" anchorCtr="0">
            <a:noAutofit/>
          </a:bodyPr>
          <a:lstStyle/>
          <a:p>
            <a:pPr marL="0" indent="0">
              <a:buNone/>
            </a:pPr>
            <a:endParaRPr/>
          </a:p>
        </p:txBody>
      </p:sp>
      <p:pic>
        <p:nvPicPr>
          <p:cNvPr id="114" name="Shape 114"/>
          <p:cNvPicPr preferRelativeResize="0"/>
          <p:nvPr/>
        </p:nvPicPr>
        <p:blipFill>
          <a:blip r:embed="rId3">
            <a:alphaModFix/>
          </a:blip>
          <a:stretch>
            <a:fillRect/>
          </a:stretch>
        </p:blipFill>
        <p:spPr>
          <a:xfrm>
            <a:off x="1485898" y="118500"/>
            <a:ext cx="6515101" cy="4886301"/>
          </a:xfrm>
          <a:prstGeom prst="rect">
            <a:avLst/>
          </a:prstGeom>
          <a:noFill/>
          <a:ln>
            <a:noFill/>
          </a:ln>
        </p:spPr>
      </p:pic>
    </p:spTree>
    <p:extLst>
      <p:ext uri="{BB962C8B-B14F-4D97-AF65-F5344CB8AC3E}">
        <p14:creationId xmlns:p14="http://schemas.microsoft.com/office/powerpoint/2010/main" val="351507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2131488" y="102989"/>
            <a:ext cx="5146606" cy="4937523"/>
          </a:xfrm>
          <a:prstGeom prst="rect">
            <a:avLst/>
          </a:prstGeom>
          <a:noFill/>
          <a:ln>
            <a:noFill/>
          </a:ln>
        </p:spPr>
      </p:pic>
    </p:spTree>
    <p:extLst>
      <p:ext uri="{BB962C8B-B14F-4D97-AF65-F5344CB8AC3E}">
        <p14:creationId xmlns:p14="http://schemas.microsoft.com/office/powerpoint/2010/main" val="44418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2175516" y="-494168"/>
            <a:ext cx="4228262" cy="5637668"/>
          </a:xfrm>
          <a:prstGeom prst="rect">
            <a:avLst/>
          </a:prstGeom>
          <a:noFill/>
          <a:ln>
            <a:noFill/>
          </a:ln>
        </p:spPr>
      </p:pic>
    </p:spTree>
    <p:extLst>
      <p:ext uri="{BB962C8B-B14F-4D97-AF65-F5344CB8AC3E}">
        <p14:creationId xmlns:p14="http://schemas.microsoft.com/office/powerpoint/2010/main" val="102698036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TotalTime>
  <Words>365</Words>
  <Application>Microsoft Macintosh PowerPoint</Application>
  <PresentationFormat>On-screen Show (16:9)</PresentationFormat>
  <Paragraphs>59</Paragraphs>
  <Slides>15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Simple Light</vt:lpstr>
      <vt:lpstr>PowerPoint Presentation</vt:lpstr>
      <vt:lpstr>PowerPoint Presentation</vt:lpstr>
      <vt:lpstr>Sheri Parks</vt:lpstr>
      <vt:lpstr>Smart Cities and Deep Community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vt:lpstr>
      <vt:lpstr>Suggestions</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James Finio</dc:creator>
  <cp:lastModifiedBy>Lauren Rebecca Stamm</cp:lastModifiedBy>
  <cp:revision>28</cp:revision>
  <dcterms:modified xsi:type="dcterms:W3CDTF">2018-08-01T13:03:34Z</dcterms:modified>
</cp:coreProperties>
</file>