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84" r:id="rId2"/>
    <p:sldId id="256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80" r:id="rId12"/>
    <p:sldId id="281" r:id="rId13"/>
    <p:sldId id="282" r:id="rId14"/>
    <p:sldId id="264" r:id="rId15"/>
    <p:sldId id="276" r:id="rId16"/>
    <p:sldId id="278" r:id="rId17"/>
    <p:sldId id="277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1"/>
    <p:restoredTop sz="94666"/>
  </p:normalViewPr>
  <p:slideViewPr>
    <p:cSldViewPr snapToGrid="0">
      <p:cViewPr varScale="1">
        <p:scale>
          <a:sx n="139" d="100"/>
          <a:sy n="139" d="100"/>
        </p:scale>
        <p:origin x="43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32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47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7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944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131" y="213130"/>
            <a:ext cx="858711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Nunito"/>
              </a:rPr>
              <a:t>Sustainability and Design:</a:t>
            </a:r>
          </a:p>
          <a:p>
            <a:pPr algn="ctr"/>
            <a:r>
              <a:rPr lang="en-US" sz="1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Nunito"/>
              </a:rPr>
              <a:t>An Investigation of Problems and Solutions in Composting Behavior</a:t>
            </a:r>
            <a:endParaRPr lang="en-US" sz="1600" dirty="0">
              <a:solidFill>
                <a:schemeClr val="bg2">
                  <a:lumMod val="40000"/>
                  <a:lumOff val="60000"/>
                </a:schemeClr>
              </a:solidFill>
              <a:latin typeface="Nunito"/>
            </a:endParaRPr>
          </a:p>
          <a:p>
            <a:pPr algn="ctr"/>
            <a:r>
              <a:rPr lang="en-US" sz="1200" b="1" i="1" dirty="0">
                <a:solidFill>
                  <a:schemeClr val="bg2">
                    <a:lumMod val="40000"/>
                    <a:lumOff val="60000"/>
                  </a:schemeClr>
                </a:solidFill>
                <a:latin typeface="Nunito"/>
              </a:rPr>
              <a:t> </a:t>
            </a:r>
            <a:endParaRPr lang="en-US" sz="1200" dirty="0">
              <a:solidFill>
                <a:schemeClr val="bg2">
                  <a:lumMod val="40000"/>
                  <a:lumOff val="60000"/>
                </a:schemeClr>
              </a:solidFill>
              <a:latin typeface="Nunito"/>
            </a:endParaRPr>
          </a:p>
          <a:p>
            <a:pPr algn="ctr"/>
            <a:r>
              <a:rPr lang="en-US" sz="1200" b="1" dirty="0" smtClean="0">
                <a:latin typeface="Nunito"/>
              </a:rPr>
              <a:t>Prepared by: </a:t>
            </a:r>
            <a:r>
              <a:rPr lang="en-US" sz="1200" dirty="0">
                <a:latin typeface="Nunito"/>
              </a:rPr>
              <a:t>Brandt </a:t>
            </a:r>
            <a:r>
              <a:rPr lang="en-US" sz="1200" dirty="0" err="1">
                <a:latin typeface="Nunito"/>
              </a:rPr>
              <a:t>Anzalone</a:t>
            </a:r>
            <a:r>
              <a:rPr lang="en-US" sz="1200" dirty="0">
                <a:latin typeface="Nunito"/>
              </a:rPr>
              <a:t>, Patrick Bevan, Clyde Boyer, Elliott Brody, Julius Cochran, </a:t>
            </a:r>
            <a:r>
              <a:rPr lang="en-US" sz="1200" dirty="0" err="1">
                <a:latin typeface="Nunito"/>
              </a:rPr>
              <a:t>Yared</a:t>
            </a:r>
            <a:r>
              <a:rPr lang="en-US" sz="1200" dirty="0">
                <a:latin typeface="Nunito"/>
              </a:rPr>
              <a:t> </a:t>
            </a:r>
            <a:r>
              <a:rPr lang="en-US" sz="1200" dirty="0" err="1">
                <a:latin typeface="Nunito"/>
              </a:rPr>
              <a:t>Demissie</a:t>
            </a:r>
            <a:r>
              <a:rPr lang="en-US" sz="1200" dirty="0">
                <a:latin typeface="Nunito"/>
              </a:rPr>
              <a:t>, Jonathan </a:t>
            </a:r>
            <a:r>
              <a:rPr lang="en-US" sz="1200" dirty="0" err="1">
                <a:latin typeface="Nunito"/>
              </a:rPr>
              <a:t>Gorczyca</a:t>
            </a:r>
            <a:r>
              <a:rPr lang="en-US" sz="1200" dirty="0">
                <a:latin typeface="Nunito"/>
              </a:rPr>
              <a:t>, Benjamin Grove, Chaya Johnson, </a:t>
            </a:r>
            <a:r>
              <a:rPr lang="en-US" sz="1200" dirty="0" err="1">
                <a:latin typeface="Nunito"/>
              </a:rPr>
              <a:t>Ingride</a:t>
            </a:r>
            <a:r>
              <a:rPr lang="en-US" sz="1200" dirty="0">
                <a:latin typeface="Nunito"/>
              </a:rPr>
              <a:t> </a:t>
            </a:r>
            <a:r>
              <a:rPr lang="en-US" sz="1200" dirty="0" err="1">
                <a:latin typeface="Nunito"/>
              </a:rPr>
              <a:t>Ngaku</a:t>
            </a:r>
            <a:r>
              <a:rPr lang="en-US" sz="1200" dirty="0">
                <a:latin typeface="Nunito"/>
              </a:rPr>
              <a:t>, Bianca </a:t>
            </a:r>
            <a:r>
              <a:rPr lang="en-US" sz="1200" dirty="0" err="1">
                <a:latin typeface="Nunito"/>
              </a:rPr>
              <a:t>Reginauld</a:t>
            </a:r>
            <a:r>
              <a:rPr lang="en-US" sz="1200" dirty="0">
                <a:latin typeface="Nunito"/>
              </a:rPr>
              <a:t>, Corey </a:t>
            </a:r>
            <a:r>
              <a:rPr lang="en-US" sz="1200" dirty="0" err="1">
                <a:latin typeface="Nunito"/>
              </a:rPr>
              <a:t>Sackalosky</a:t>
            </a:r>
            <a:r>
              <a:rPr lang="en-US" sz="1200" dirty="0">
                <a:latin typeface="Nunito"/>
              </a:rPr>
              <a:t>, Jason Schneider, Charis Smith, Samuel Soon, Caroline </a:t>
            </a:r>
            <a:r>
              <a:rPr lang="en-US" sz="1200" dirty="0" err="1">
                <a:latin typeface="Nunito"/>
              </a:rPr>
              <a:t>Swetonic</a:t>
            </a:r>
            <a:r>
              <a:rPr lang="en-US" sz="1200" dirty="0">
                <a:latin typeface="Nunito"/>
              </a:rPr>
              <a:t>, Christopher Tang</a:t>
            </a:r>
          </a:p>
          <a:p>
            <a:pPr algn="ctr"/>
            <a:r>
              <a:rPr lang="en-US" sz="1200" i="1" dirty="0">
                <a:latin typeface="Nunito"/>
              </a:rPr>
              <a:t> </a:t>
            </a:r>
            <a:endParaRPr lang="en-US" sz="1200" dirty="0">
              <a:latin typeface="Nunito"/>
            </a:endParaRPr>
          </a:p>
          <a:p>
            <a:pPr algn="ctr"/>
            <a:r>
              <a:rPr lang="en-US" sz="1200" i="1" dirty="0">
                <a:latin typeface="Nunito"/>
              </a:rPr>
              <a:t> </a:t>
            </a:r>
            <a:r>
              <a:rPr lang="en-US" sz="1200" dirty="0" smtClean="0">
                <a:latin typeface="Nunito"/>
              </a:rPr>
              <a:t>Under </a:t>
            </a:r>
            <a:r>
              <a:rPr lang="en-US" sz="1200" dirty="0">
                <a:latin typeface="Nunito"/>
              </a:rPr>
              <a:t>the supervision of </a:t>
            </a:r>
            <a:r>
              <a:rPr lang="en-US" sz="1200" dirty="0" smtClean="0">
                <a:latin typeface="Nunito"/>
              </a:rPr>
              <a:t>Nicole Mogul</a:t>
            </a:r>
            <a:endParaRPr lang="en-US" sz="1200" dirty="0">
              <a:latin typeface="Nunito"/>
            </a:endParaRPr>
          </a:p>
          <a:p>
            <a:pPr algn="ctr"/>
            <a:r>
              <a:rPr lang="en-US" sz="1200" dirty="0">
                <a:latin typeface="Nunito"/>
              </a:rPr>
              <a:t> </a:t>
            </a:r>
          </a:p>
          <a:p>
            <a:pPr algn="ctr"/>
            <a:r>
              <a:rPr lang="en-US" sz="1200" dirty="0">
                <a:latin typeface="Nunito"/>
              </a:rPr>
              <a:t>Course #: </a:t>
            </a:r>
            <a:r>
              <a:rPr lang="en-US" sz="1200" dirty="0" smtClean="0">
                <a:latin typeface="Nunito"/>
              </a:rPr>
              <a:t>CPSP249E</a:t>
            </a:r>
            <a:endParaRPr lang="en-US" sz="1200" dirty="0">
              <a:latin typeface="Nunito"/>
            </a:endParaRPr>
          </a:p>
          <a:p>
            <a:pPr algn="ctr"/>
            <a:r>
              <a:rPr lang="en-US" sz="1200" dirty="0">
                <a:latin typeface="Nunito"/>
              </a:rPr>
              <a:t>The University of Maryland – College Park</a:t>
            </a:r>
          </a:p>
          <a:p>
            <a:pPr algn="ctr"/>
            <a:r>
              <a:rPr lang="en-US" sz="1200" dirty="0">
                <a:latin typeface="Nunito"/>
              </a:rPr>
              <a:t>Spring </a:t>
            </a:r>
            <a:r>
              <a:rPr lang="en-US" sz="1200" dirty="0" smtClean="0">
                <a:latin typeface="Nunito"/>
              </a:rPr>
              <a:t>2018</a:t>
            </a:r>
          </a:p>
          <a:p>
            <a:pPr algn="ctr"/>
            <a:endParaRPr lang="en-US" sz="1200" dirty="0">
              <a:latin typeface="Nunito"/>
            </a:endParaRPr>
          </a:p>
          <a:p>
            <a:pPr algn="ctr"/>
            <a:endParaRPr lang="en-US" sz="1200" dirty="0" smtClean="0">
              <a:latin typeface="Nunito"/>
            </a:endParaRPr>
          </a:p>
          <a:p>
            <a:pPr algn="ctr"/>
            <a:endParaRPr lang="en-US" sz="1200" dirty="0">
              <a:latin typeface="Nunito"/>
            </a:endParaRPr>
          </a:p>
          <a:p>
            <a:pPr algn="ctr"/>
            <a:endParaRPr lang="en-US" sz="1200" dirty="0" smtClean="0">
              <a:latin typeface="Nunito"/>
            </a:endParaRPr>
          </a:p>
          <a:p>
            <a:pPr algn="ctr"/>
            <a:endParaRPr lang="en-US" sz="1200" dirty="0">
              <a:latin typeface="Nunito"/>
            </a:endParaRPr>
          </a:p>
          <a:p>
            <a:pPr algn="ctr"/>
            <a:endParaRPr lang="en-US" sz="1200" dirty="0" smtClean="0">
              <a:latin typeface="Nunito"/>
            </a:endParaRPr>
          </a:p>
          <a:p>
            <a:pPr algn="ctr"/>
            <a:endParaRPr lang="en-US" sz="1200" dirty="0">
              <a:latin typeface="Nunito"/>
            </a:endParaRPr>
          </a:p>
          <a:p>
            <a:pPr algn="ctr"/>
            <a:endParaRPr lang="en-US" sz="1200" dirty="0">
              <a:latin typeface="Nunito"/>
            </a:endParaRPr>
          </a:p>
          <a:p>
            <a:pPr algn="ctr"/>
            <a:r>
              <a:rPr lang="en-US" sz="1200" dirty="0">
                <a:latin typeface="Nunito"/>
              </a:rPr>
              <a:t>PALS - Partnership for Action Learning in Sustainability</a:t>
            </a:r>
          </a:p>
          <a:p>
            <a:pPr algn="ctr"/>
            <a:r>
              <a:rPr lang="en-US" sz="1200" dirty="0">
                <a:latin typeface="Nunito"/>
              </a:rPr>
              <a:t>An initiative of the National Center for Smart Growth</a:t>
            </a:r>
          </a:p>
          <a:p>
            <a:pPr algn="ctr"/>
            <a:r>
              <a:rPr lang="en-US" sz="1200" dirty="0">
                <a:latin typeface="Nunito"/>
              </a:rPr>
              <a:t> </a:t>
            </a:r>
          </a:p>
          <a:p>
            <a:pPr algn="ctr"/>
            <a:r>
              <a:rPr lang="en-US" sz="1200" dirty="0" err="1">
                <a:latin typeface="Nunito"/>
              </a:rPr>
              <a:t>Gerrit</a:t>
            </a:r>
            <a:r>
              <a:rPr lang="en-US" sz="1200" dirty="0">
                <a:latin typeface="Nunito"/>
              </a:rPr>
              <a:t> </a:t>
            </a:r>
            <a:r>
              <a:rPr lang="en-US" sz="1200" dirty="0" err="1">
                <a:latin typeface="Nunito"/>
              </a:rPr>
              <a:t>Knaap</a:t>
            </a:r>
            <a:r>
              <a:rPr lang="en-US" sz="1200" dirty="0">
                <a:latin typeface="Nunito"/>
              </a:rPr>
              <a:t>, NCSG Executive Director</a:t>
            </a:r>
          </a:p>
          <a:p>
            <a:pPr algn="ctr"/>
            <a:r>
              <a:rPr lang="en-US" sz="1200" dirty="0">
                <a:latin typeface="Nunito"/>
              </a:rPr>
              <a:t>Uri </a:t>
            </a:r>
            <a:r>
              <a:rPr lang="en-US" sz="1200" dirty="0" err="1">
                <a:latin typeface="Nunito"/>
              </a:rPr>
              <a:t>Avin</a:t>
            </a:r>
            <a:r>
              <a:rPr lang="en-US" sz="1200" dirty="0">
                <a:latin typeface="Nunito"/>
              </a:rPr>
              <a:t>, PALS Director</a:t>
            </a:r>
          </a:p>
          <a:p>
            <a:pPr algn="ctr"/>
            <a:endParaRPr lang="en-US" sz="1200" dirty="0">
              <a:latin typeface="Nunito"/>
            </a:endParaRPr>
          </a:p>
          <a:p>
            <a:pPr algn="ctr"/>
            <a:endParaRPr lang="en-US" sz="1200" dirty="0" smtClean="0">
              <a:latin typeface="Nunito"/>
            </a:endParaRPr>
          </a:p>
          <a:p>
            <a:pPr algn="ctr"/>
            <a:endParaRPr lang="en-US" sz="1200" dirty="0">
              <a:latin typeface="Nunito"/>
            </a:endParaRPr>
          </a:p>
        </p:txBody>
      </p:sp>
      <p:pic>
        <p:nvPicPr>
          <p:cNvPr id="4" name="image6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40722" y="2793891"/>
            <a:ext cx="1931928" cy="85863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42729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99203" y="678756"/>
            <a:ext cx="8209338" cy="38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</a:t>
            </a:r>
            <a:r>
              <a:rPr lang="en-US" dirty="0" err="1" smtClean="0"/>
              <a:t>esign</a:t>
            </a:r>
            <a:r>
              <a:rPr lang="en-US" dirty="0" smtClean="0"/>
              <a:t> </a:t>
            </a:r>
            <a:r>
              <a:rPr lang="en" dirty="0" smtClean="0"/>
              <a:t>P</a:t>
            </a:r>
            <a:r>
              <a:rPr lang="en-US" dirty="0" err="1" smtClean="0"/>
              <a:t>roject</a:t>
            </a:r>
            <a:r>
              <a:rPr lang="en-US" dirty="0" smtClean="0"/>
              <a:t> </a:t>
            </a:r>
            <a:r>
              <a:rPr lang="en" dirty="0" smtClean="0"/>
              <a:t>4</a:t>
            </a:r>
            <a:br>
              <a:rPr lang="en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</a:rPr>
              <a:t>U</a:t>
            </a:r>
            <a:r>
              <a:rPr lang="en-US" dirty="0" smtClean="0">
                <a:solidFill>
                  <a:srgbClr val="000000"/>
                </a:solidFill>
              </a:rPr>
              <a:t>se </a:t>
            </a:r>
            <a:r>
              <a:rPr lang="en-US" dirty="0" smtClean="0">
                <a:solidFill>
                  <a:srgbClr val="000000"/>
                </a:solidFill>
              </a:rPr>
              <a:t>prototypes to collect feedback</a:t>
            </a: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922" y="2223619"/>
            <a:ext cx="2989619" cy="22556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55" y="434782"/>
            <a:ext cx="3144519" cy="704904"/>
          </a:xfrm>
        </p:spPr>
        <p:txBody>
          <a:bodyPr/>
          <a:lstStyle/>
          <a:p>
            <a:r>
              <a:rPr lang="en-US" dirty="0" smtClean="0"/>
              <a:t>Group 1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47983" y="1021311"/>
            <a:ext cx="4371948" cy="3524300"/>
            <a:chOff x="3963669" y="583990"/>
            <a:chExt cx="4623415" cy="38574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3669" y="583990"/>
              <a:ext cx="4419983" cy="33348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015084" y="3936142"/>
              <a:ext cx="4572000" cy="5053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sz="1200" dirty="0" smtClean="0"/>
                <a:t>A prototype </a:t>
              </a:r>
              <a:r>
                <a:rPr lang="en-US" sz="1200" dirty="0"/>
                <a:t>of a version of the game </a:t>
              </a:r>
              <a:r>
                <a:rPr lang="en-US" sz="1200" i="1" dirty="0" smtClean="0"/>
                <a:t>Wipeout</a:t>
              </a:r>
              <a:r>
                <a:rPr lang="en-US" sz="1200" dirty="0" smtClean="0"/>
                <a:t> </a:t>
              </a:r>
              <a:r>
                <a:rPr lang="en-US" sz="1200" dirty="0"/>
                <a:t>where people crash into pits of compost.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40855" y="1040341"/>
            <a:ext cx="369984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Nunito"/>
                <a:cs typeface="Times New Roman" panose="02020603050405020304" pitchFamily="18" charset="0"/>
              </a:rPr>
              <a:t>“</a:t>
            </a:r>
            <a:r>
              <a:rPr lang="en-US" i="1" dirty="0" smtClean="0">
                <a:latin typeface="Nunito"/>
                <a:cs typeface="Times New Roman" panose="02020603050405020304" pitchFamily="18" charset="0"/>
              </a:rPr>
              <a:t>Wipeout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is a show where people run around on obstacles, and if they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fall,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they land in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water. </a:t>
            </a:r>
            <a:endParaRPr lang="en-US" dirty="0" smtClean="0">
              <a:latin typeface="Nunito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Nunito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Nunito"/>
                <a:cs typeface="Times New Roman" panose="02020603050405020304" pitchFamily="18" charset="0"/>
              </a:rPr>
              <a:t>Our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idea was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to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have them fall into compost instead, to raise awareness about the issue of food waste in a fun way. </a:t>
            </a:r>
            <a:endParaRPr lang="en-US" dirty="0" smtClean="0">
              <a:latin typeface="Nunito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Nunito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Nunito"/>
                <a:cs typeface="Times New Roman" panose="02020603050405020304" pitchFamily="18" charset="0"/>
              </a:rPr>
              <a:t>It’s crazy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but could increase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awareness. </a:t>
            </a:r>
            <a:endParaRPr lang="en-US" dirty="0" smtClean="0">
              <a:latin typeface="Nunito"/>
              <a:cs typeface="Times New Roman" panose="02020603050405020304" pitchFamily="18" charset="0"/>
            </a:endParaRPr>
          </a:p>
          <a:p>
            <a:pPr lvl="0"/>
            <a:endParaRPr lang="en-US" dirty="0">
              <a:latin typeface="Nunito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Nunito"/>
                <a:cs typeface="Times New Roman" panose="02020603050405020304" pitchFamily="18" charset="0"/>
              </a:rPr>
              <a:t>It didn’t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make composting easier or alleviate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problems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of middle-class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families, our target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audience.</a:t>
            </a:r>
          </a:p>
          <a:p>
            <a:pPr lvl="0"/>
            <a:endParaRPr lang="en-US" dirty="0">
              <a:latin typeface="Nunito"/>
              <a:cs typeface="Times New Roman" panose="02020603050405020304" pitchFamily="18" charset="0"/>
            </a:endParaRPr>
          </a:p>
          <a:p>
            <a:pPr lvl="0"/>
            <a:r>
              <a:rPr lang="en-US" dirty="0" smtClean="0">
                <a:latin typeface="Nunito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was reluctant to agree to this idea; however, my group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was persistent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so we ended up going with it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.”</a:t>
            </a:r>
            <a:endParaRPr lang="en-US" dirty="0">
              <a:latin typeface="Nunit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8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110" y="368524"/>
            <a:ext cx="2440885" cy="598887"/>
          </a:xfrm>
        </p:spPr>
        <p:txBody>
          <a:bodyPr/>
          <a:lstStyle/>
          <a:p>
            <a:r>
              <a:rPr lang="en-US" dirty="0" smtClean="0"/>
              <a:t>Group 2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95"/>
          <a:stretch/>
        </p:blipFill>
        <p:spPr>
          <a:xfrm rot="5400000">
            <a:off x="6297335" y="576520"/>
            <a:ext cx="1963398" cy="20784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-50" r="-898"/>
          <a:stretch/>
        </p:blipFill>
        <p:spPr>
          <a:xfrm rot="5400000">
            <a:off x="6436715" y="2546312"/>
            <a:ext cx="1954980" cy="2348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359" y="979822"/>
            <a:ext cx="4839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unito"/>
                <a:ea typeface="Calibri" panose="020F0502020204030204" pitchFamily="34" charset="0"/>
              </a:rPr>
              <a:t>“Our </a:t>
            </a:r>
            <a:r>
              <a:rPr lang="en-US" dirty="0">
                <a:latin typeface="Nunito"/>
                <a:ea typeface="Calibri" panose="020F0502020204030204" pitchFamily="34" charset="0"/>
              </a:rPr>
              <a:t>prototype was a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basic </a:t>
            </a:r>
            <a:r>
              <a:rPr lang="en-US" dirty="0">
                <a:latin typeface="Nunito"/>
                <a:ea typeface="Calibri" panose="020F0502020204030204" pitchFamily="34" charset="0"/>
              </a:rPr>
              <a:t>composting box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where people </a:t>
            </a:r>
            <a:r>
              <a:rPr lang="en-US" dirty="0">
                <a:latin typeface="Nunito"/>
                <a:ea typeface="Calibri" panose="020F0502020204030204" pitchFamily="34" charset="0"/>
              </a:rPr>
              <a:t>could drop off food waste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on a grocery trip, earning </a:t>
            </a:r>
            <a:r>
              <a:rPr lang="en-US" dirty="0">
                <a:latin typeface="Nunito"/>
                <a:ea typeface="Calibri" panose="020F0502020204030204" pitchFamily="34" charset="0"/>
              </a:rPr>
              <a:t>rewards like gas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points or a </a:t>
            </a:r>
            <a:r>
              <a:rPr lang="en-US" dirty="0">
                <a:latin typeface="Nunito"/>
                <a:ea typeface="Calibri" panose="020F0502020204030204" pitchFamily="34" charset="0"/>
              </a:rPr>
              <a:t>percentage off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their </a:t>
            </a:r>
            <a:r>
              <a:rPr lang="en-US" dirty="0">
                <a:latin typeface="Nunito"/>
                <a:ea typeface="Calibri" panose="020F0502020204030204" pitchFamily="34" charset="0"/>
              </a:rPr>
              <a:t>purchase. </a:t>
            </a:r>
            <a:endParaRPr lang="en-US" dirty="0" smtClean="0">
              <a:latin typeface="Nunito"/>
              <a:ea typeface="Calibri" panose="020F0502020204030204" pitchFamily="34" charset="0"/>
            </a:endParaRPr>
          </a:p>
          <a:p>
            <a:endParaRPr lang="en-US" dirty="0">
              <a:latin typeface="Nunito"/>
              <a:ea typeface="Calibri" panose="020F0502020204030204" pitchFamily="34" charset="0"/>
            </a:endParaRPr>
          </a:p>
          <a:p>
            <a:r>
              <a:rPr lang="en-US" dirty="0">
                <a:latin typeface="Nunito"/>
                <a:ea typeface="Calibri" panose="020F0502020204030204" pitchFamily="34" charset="0"/>
              </a:rPr>
              <a:t>We interviewed families with children about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the idea and received a </a:t>
            </a:r>
            <a:r>
              <a:rPr lang="en-US" dirty="0">
                <a:latin typeface="Nunito"/>
                <a:ea typeface="Calibri" panose="020F0502020204030204" pitchFamily="34" charset="0"/>
              </a:rPr>
              <a:t>lot of positive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feedback. </a:t>
            </a:r>
            <a:r>
              <a:rPr lang="en-US" dirty="0">
                <a:latin typeface="Nunito"/>
                <a:ea typeface="Calibri" panose="020F0502020204030204" pitchFamily="34" charset="0"/>
              </a:rPr>
              <a:t>Some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suggested tiered rewards—the more compost</a:t>
            </a:r>
            <a:r>
              <a:rPr lang="en-US" dirty="0">
                <a:latin typeface="Nunito"/>
                <a:ea typeface="Calibri" panose="020F0502020204030204" pitchFamily="34" charset="0"/>
              </a:rPr>
              <a:t>, the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more rewards. </a:t>
            </a:r>
          </a:p>
          <a:p>
            <a:endParaRPr lang="en-US" dirty="0">
              <a:latin typeface="Nunito"/>
              <a:ea typeface="Calibri" panose="020F0502020204030204" pitchFamily="34" charset="0"/>
            </a:endParaRPr>
          </a:p>
          <a:p>
            <a:r>
              <a:rPr lang="en-US" dirty="0" smtClean="0">
                <a:latin typeface="Nunito"/>
                <a:ea typeface="Calibri" panose="020F0502020204030204" pitchFamily="34" charset="0"/>
              </a:rPr>
              <a:t>I </a:t>
            </a:r>
            <a:r>
              <a:rPr lang="en-US" dirty="0">
                <a:latin typeface="Nunito"/>
                <a:ea typeface="Calibri" panose="020F0502020204030204" pitchFamily="34" charset="0"/>
              </a:rPr>
              <a:t>think that our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prototype was helpful in generating feedback</a:t>
            </a:r>
            <a:r>
              <a:rPr lang="en-US" dirty="0">
                <a:latin typeface="Nunito"/>
                <a:ea typeface="Calibri" panose="020F0502020204030204" pitchFamily="34" charset="0"/>
              </a:rPr>
              <a:t>. </a:t>
            </a:r>
            <a:endParaRPr lang="en-US" dirty="0" smtClean="0">
              <a:latin typeface="Nunito"/>
              <a:ea typeface="Calibri" panose="020F0502020204030204" pitchFamily="34" charset="0"/>
            </a:endParaRPr>
          </a:p>
          <a:p>
            <a:endParaRPr lang="en-US" dirty="0">
              <a:latin typeface="Nunito"/>
              <a:ea typeface="Calibri" panose="020F0502020204030204" pitchFamily="34" charset="0"/>
            </a:endParaRPr>
          </a:p>
          <a:p>
            <a:r>
              <a:rPr lang="en-US" dirty="0" smtClean="0">
                <a:latin typeface="Nunito"/>
                <a:ea typeface="Calibri" panose="020F0502020204030204" pitchFamily="34" charset="0"/>
              </a:rPr>
              <a:t>If </a:t>
            </a:r>
            <a:r>
              <a:rPr lang="en-US" dirty="0">
                <a:latin typeface="Nunito"/>
                <a:ea typeface="Calibri" panose="020F0502020204030204" pitchFamily="34" charset="0"/>
              </a:rPr>
              <a:t>we had just interviewed without the box, then we probably would have gotten a lot of weird looks and 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‘No</a:t>
            </a:r>
            <a:r>
              <a:rPr lang="en-US" dirty="0">
                <a:latin typeface="Nunito"/>
                <a:ea typeface="Calibri" panose="020F0502020204030204" pitchFamily="34" charset="0"/>
              </a:rPr>
              <a:t>, thank </a:t>
            </a:r>
            <a:r>
              <a:rPr lang="en-US" dirty="0" err="1" smtClean="0">
                <a:latin typeface="Nunito"/>
                <a:ea typeface="Calibri" panose="020F0502020204030204" pitchFamily="34" charset="0"/>
              </a:rPr>
              <a:t>you’s</a:t>
            </a:r>
            <a:r>
              <a:rPr lang="en-US" dirty="0" smtClean="0">
                <a:latin typeface="Nunito"/>
                <a:ea typeface="Calibri" panose="020F0502020204030204" pitchFamily="34" charset="0"/>
              </a:rPr>
              <a:t>.’”</a:t>
            </a:r>
            <a:endParaRPr lang="en-US" dirty="0">
              <a:effectLst/>
              <a:latin typeface="Nunito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377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59" y="196244"/>
            <a:ext cx="1857789" cy="748655"/>
          </a:xfrm>
        </p:spPr>
        <p:txBody>
          <a:bodyPr/>
          <a:lstStyle/>
          <a:p>
            <a:r>
              <a:rPr lang="en-US" dirty="0" smtClean="0"/>
              <a:t>Group 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7483" y="842993"/>
            <a:ext cx="48488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Nunito"/>
                <a:cs typeface="Times New Roman" panose="02020603050405020304" pitchFamily="18" charset="0"/>
              </a:rPr>
              <a:t>“We prototyped a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composting magic show with David Blaine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escaping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from a pile of compost,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coupled with environmental science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fair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projects, including information booths on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how to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compost. </a:t>
            </a:r>
          </a:p>
          <a:p>
            <a:endParaRPr lang="en-US" dirty="0">
              <a:latin typeface="Nunito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Nunito"/>
                <a:cs typeface="Times New Roman" panose="02020603050405020304" pitchFamily="18" charset="0"/>
              </a:rPr>
              <a:t>Our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prototype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sketched the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event on </a:t>
            </a:r>
            <a:r>
              <a:rPr lang="en-US" dirty="0" err="1" smtClean="0">
                <a:latin typeface="Nunito"/>
                <a:cs typeface="Times New Roman" panose="02020603050405020304" pitchFamily="18" charset="0"/>
              </a:rPr>
              <a:t>McKeldin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Mall, along with an individual sketch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of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each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booth. </a:t>
            </a:r>
          </a:p>
          <a:p>
            <a:endParaRPr lang="en-US" dirty="0">
              <a:latin typeface="Nunito"/>
              <a:cs typeface="Times New Roman" panose="02020603050405020304" pitchFamily="18" charset="0"/>
            </a:endParaRPr>
          </a:p>
          <a:p>
            <a:r>
              <a:rPr lang="en-US" dirty="0">
                <a:latin typeface="Nunito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eedback focused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on the science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fair; that it should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focus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on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environmental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projects related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to the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theme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composting. People also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asked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how it would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work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and attract students. </a:t>
            </a:r>
          </a:p>
          <a:p>
            <a:endParaRPr lang="en-US" dirty="0">
              <a:latin typeface="Nunito"/>
              <a:cs typeface="Times New Roman" panose="02020603050405020304" pitchFamily="18" charset="0"/>
            </a:endParaRPr>
          </a:p>
          <a:p>
            <a:r>
              <a:rPr lang="en-US" dirty="0">
                <a:latin typeface="Nunito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decided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to advertise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the science fair in elementary and middle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schools to draw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parents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who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would </a:t>
            </a:r>
            <a:r>
              <a:rPr lang="en-US" dirty="0">
                <a:latin typeface="Nunito"/>
                <a:cs typeface="Times New Roman" panose="02020603050405020304" pitchFamily="18" charset="0"/>
              </a:rPr>
              <a:t>be the main </a:t>
            </a:r>
            <a:r>
              <a:rPr lang="en-US" dirty="0" smtClean="0">
                <a:latin typeface="Nunito"/>
                <a:cs typeface="Times New Roman" panose="02020603050405020304" pitchFamily="18" charset="0"/>
              </a:rPr>
              <a:t>audience for composting information.”</a:t>
            </a:r>
            <a:endParaRPr lang="en-US" dirty="0">
              <a:latin typeface="Nunito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4627" y="-14673157"/>
            <a:ext cx="41148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995" t="7154" b="16851"/>
          <a:stretch/>
        </p:blipFill>
        <p:spPr>
          <a:xfrm>
            <a:off x="5583309" y="719678"/>
            <a:ext cx="2989392" cy="37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64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567359" y="395027"/>
            <a:ext cx="6706590" cy="712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Takeaways from D</a:t>
            </a:r>
            <a:r>
              <a:rPr lang="en-US" dirty="0" err="1" smtClean="0"/>
              <a:t>esign</a:t>
            </a:r>
            <a:r>
              <a:rPr lang="en-US" dirty="0"/>
              <a:t> </a:t>
            </a:r>
            <a:r>
              <a:rPr lang="en" dirty="0" smtClean="0"/>
              <a:t>P</a:t>
            </a:r>
            <a:r>
              <a:rPr lang="en-US" dirty="0" err="1" smtClean="0"/>
              <a:t>roject</a:t>
            </a:r>
            <a:r>
              <a:rPr lang="en-US" dirty="0" smtClean="0"/>
              <a:t> </a:t>
            </a:r>
            <a:r>
              <a:rPr lang="en" dirty="0" smtClean="0"/>
              <a:t>4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501100" y="1213312"/>
            <a:ext cx="7505700" cy="30803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Silly doesn’t mean </a:t>
            </a: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useless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U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nfeasible 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ideas are useful </a:t>
            </a: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f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or starting conversations with 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people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onversations 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lead to understanding what people think/want/need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SzPts val="1300"/>
            </a:pPr>
            <a:endParaRPr lang="en-US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rototypes help generate questions and reactions</a:t>
            </a:r>
          </a:p>
          <a:p>
            <a:pPr marL="342900" indent="-342900">
              <a:lnSpc>
                <a:spcPct val="100000"/>
              </a:lnSpc>
            </a:pPr>
            <a:endParaRPr lang="en-US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Nontraditional </a:t>
            </a: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presentation methods catch attention</a:t>
            </a: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>
              <a:latin typeface="Nunito"/>
              <a:ea typeface="Nunito"/>
              <a:cs typeface="Nunito"/>
              <a:sym typeface="Nunito"/>
            </a:endParaRP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dirty="0" smtClean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236644" y="299538"/>
            <a:ext cx="7505700" cy="712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Presentation </a:t>
            </a:r>
            <a:r>
              <a:rPr lang="en" dirty="0" smtClean="0"/>
              <a:t>Methods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16634" y="1099018"/>
            <a:ext cx="5002288" cy="35583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>
                <a:latin typeface="Nunito"/>
                <a:ea typeface="Cambria" charset="0"/>
                <a:cs typeface="Cambria" charset="0"/>
              </a:rPr>
              <a:t>Traditional 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presentations</a:t>
            </a:r>
            <a:endParaRPr lang="en-US" sz="1800" dirty="0" smtClean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>
                <a:latin typeface="Nunito"/>
                <a:ea typeface="Cambria" charset="0"/>
                <a:cs typeface="Cambria" charset="0"/>
              </a:rPr>
              <a:t>	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PowerPoint</a:t>
            </a:r>
            <a:endParaRPr lang="en-US" sz="1800" dirty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	Informative Video</a:t>
            </a: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>
                <a:latin typeface="Nunito"/>
                <a:ea typeface="Cambria" charset="0"/>
                <a:cs typeface="Cambria" charset="0"/>
              </a:rPr>
              <a:t>	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Speech</a:t>
            </a:r>
          </a:p>
          <a:p>
            <a:pPr marL="1054100" lvl="2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endParaRPr lang="en-US" sz="1800" dirty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Nontraditional presentations</a:t>
            </a:r>
            <a:endParaRPr lang="en-US" sz="1800" dirty="0" smtClean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	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Creativity 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can grab </a:t>
            </a:r>
            <a:r>
              <a:rPr lang="en-US" sz="1800" dirty="0">
                <a:latin typeface="Nunito"/>
                <a:ea typeface="Cambria" charset="0"/>
                <a:cs typeface="Cambria" charset="0"/>
              </a:rPr>
              <a:t>attention </a:t>
            </a:r>
            <a:endParaRPr lang="en-US" sz="1800" dirty="0" smtClean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	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Fun 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or personalized</a:t>
            </a: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	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Tell </a:t>
            </a:r>
            <a:r>
              <a:rPr lang="en-US" sz="1800" dirty="0">
                <a:latin typeface="Nunito"/>
                <a:ea typeface="Cambria" charset="0"/>
                <a:cs typeface="Cambria" charset="0"/>
              </a:rPr>
              <a:t>a 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story </a:t>
            </a:r>
          </a:p>
          <a:p>
            <a:pPr marL="114300" lvl="0" indent="0">
              <a:lnSpc>
                <a:spcPct val="100000"/>
              </a:lnSpc>
              <a:buSzPts val="1800"/>
              <a:buNone/>
            </a:pPr>
            <a:endParaRPr lang="en-US" sz="1800" dirty="0">
              <a:latin typeface="Nunito"/>
              <a:ea typeface="Cambria" charset="0"/>
              <a:cs typeface="Cambria" charset="0"/>
            </a:endParaRPr>
          </a:p>
          <a:p>
            <a:pPr marL="114300" lvl="0" indent="0">
              <a:lnSpc>
                <a:spcPct val="100000"/>
              </a:lnSpc>
              <a:buSzPts val="1800"/>
              <a:buNone/>
            </a:pP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Try skits, arts </a:t>
            </a:r>
            <a:r>
              <a:rPr lang="en-US" sz="1800" dirty="0">
                <a:latin typeface="Nunito"/>
                <a:ea typeface="Cambria" charset="0"/>
                <a:cs typeface="Cambria" charset="0"/>
              </a:rPr>
              <a:t>and 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crafts, </a:t>
            </a:r>
            <a:r>
              <a:rPr lang="en-US" sz="1800" dirty="0">
                <a:latin typeface="Nunito"/>
                <a:ea typeface="Cambria" charset="0"/>
                <a:cs typeface="Cambria" charset="0"/>
              </a:rPr>
              <a:t>i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nteractive </a:t>
            </a:r>
            <a:r>
              <a:rPr lang="en-US" sz="1800" dirty="0">
                <a:latin typeface="Nunito"/>
                <a:ea typeface="Cambria" charset="0"/>
                <a:cs typeface="Cambria" charset="0"/>
              </a:rPr>
              <a:t>g</a:t>
            </a:r>
            <a:r>
              <a:rPr lang="en-US" sz="1800" dirty="0" smtClean="0">
                <a:latin typeface="Nunito"/>
                <a:ea typeface="Cambria" charset="0"/>
                <a:cs typeface="Cambria" charset="0"/>
              </a:rPr>
              <a:t>ames</a:t>
            </a:r>
            <a:endParaRPr lang="en-US" sz="1800" dirty="0">
              <a:latin typeface="Nunito"/>
              <a:ea typeface="Cambria" charset="0"/>
              <a:cs typeface="Cambria" charset="0"/>
            </a:endParaRPr>
          </a:p>
          <a:p>
            <a:pPr marL="14605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1800" dirty="0">
              <a:latin typeface="Nunito"/>
              <a:ea typeface="Cambria" charset="0"/>
              <a:cs typeface="Cambria" charset="0"/>
              <a:sym typeface="Nunito"/>
            </a:endParaRP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1800" dirty="0" smtClean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994" y="837921"/>
            <a:ext cx="2741835" cy="1823668"/>
          </a:xfrm>
          <a:prstGeom prst="rect">
            <a:avLst/>
          </a:prstGeom>
        </p:spPr>
      </p:pic>
      <p:pic>
        <p:nvPicPr>
          <p:cNvPr id="10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513" y="2767606"/>
            <a:ext cx="2802795" cy="1889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11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236644" y="379052"/>
            <a:ext cx="5371675" cy="712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Our </a:t>
            </a:r>
            <a:r>
              <a:rPr lang="en" dirty="0" smtClean="0"/>
              <a:t>favorite part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of the design process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236644" y="1664584"/>
            <a:ext cx="5236504" cy="27218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SzPts val="1800"/>
              <a:buNone/>
            </a:pP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Crafting Ideas</a:t>
            </a:r>
          </a:p>
          <a:p>
            <a:pPr marL="596900" lvl="1" indent="0">
              <a:spcBef>
                <a:spcPts val="0"/>
              </a:spcBef>
              <a:buSzPts val="1400"/>
              <a:buNone/>
            </a:pP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Ri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diculous </a:t>
            </a: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c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onstraints</a:t>
            </a:r>
            <a:endParaRPr lang="en-US" sz="2000" dirty="0"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571500" lvl="1" indent="0">
              <a:spcBef>
                <a:spcPts val="0"/>
              </a:spcBef>
              <a:buSzPts val="1800"/>
              <a:buNone/>
            </a:pP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A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s </a:t>
            </a: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m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any </a:t>
            </a: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ideas as possible</a:t>
            </a:r>
          </a:p>
          <a:p>
            <a:pPr marL="114300" lvl="0" indent="0">
              <a:buSzPts val="1800"/>
              <a:buNone/>
            </a:pPr>
            <a:endParaRPr lang="en-US" sz="2000" dirty="0" smtClean="0"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114300" lvl="0" indent="0">
              <a:buSzPts val="1800"/>
              <a:buNone/>
            </a:pP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Prototyping</a:t>
            </a:r>
            <a:endParaRPr lang="en-US" sz="2000" dirty="0"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571500" lvl="1" indent="0">
              <a:spcBef>
                <a:spcPts val="0"/>
              </a:spcBef>
              <a:buSzPts val="1800"/>
              <a:buNone/>
            </a:pP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M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ake </a:t>
            </a: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the idea real</a:t>
            </a:r>
          </a:p>
          <a:p>
            <a:pPr marL="571500" lvl="1" indent="0">
              <a:spcBef>
                <a:spcPts val="0"/>
              </a:spcBef>
              <a:buSzPts val="1800"/>
              <a:buNone/>
            </a:pP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S</a:t>
            </a:r>
            <a:r>
              <a:rPr lang="en-US" sz="2000" dirty="0" smtClean="0">
                <a:latin typeface="Nunito"/>
                <a:ea typeface="Cambria" charset="0"/>
                <a:cs typeface="Cambria" charset="0"/>
                <a:sym typeface="Amatic SC"/>
              </a:rPr>
              <a:t>ee </a:t>
            </a:r>
            <a:r>
              <a:rPr lang="en-US" sz="2000" dirty="0">
                <a:latin typeface="Nunito"/>
                <a:ea typeface="Cambria" charset="0"/>
                <a:cs typeface="Cambria" charset="0"/>
                <a:sym typeface="Amatic SC"/>
              </a:rPr>
              <a:t>what actually works </a:t>
            </a: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2000" dirty="0">
              <a:latin typeface="Nunito"/>
              <a:ea typeface="Nunito"/>
              <a:cs typeface="Nunito"/>
              <a:sym typeface="Nunito"/>
            </a:endParaRP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2000" dirty="0" smtClean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944" y="2506987"/>
            <a:ext cx="2319287" cy="192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3944" y="447229"/>
            <a:ext cx="2671415" cy="16861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923944" y="2076100"/>
            <a:ext cx="2871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Prototypes collect user feedback – they don’t have to look great!</a:t>
            </a:r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5815413" y="4384075"/>
            <a:ext cx="30886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smtClean="0"/>
              <a:t>Brainstorm beyond feasible ideas – good </a:t>
            </a:r>
            <a:r>
              <a:rPr lang="en-US" sz="1050" dirty="0" smtClean="0"/>
              <a:t>ideas are hidden in ridiculous ideas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45983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87256" y="300878"/>
            <a:ext cx="5837917" cy="7122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Our favorite part </a:t>
            </a:r>
            <a:r>
              <a:rPr lang="en" dirty="0" smtClean="0"/>
              <a:t>of </a:t>
            </a:r>
            <a:r>
              <a:rPr lang="en" dirty="0" smtClean="0"/>
              <a:t>the projects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7924" y="838346"/>
            <a:ext cx="4154347" cy="37169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600"/>
              </a:spcBef>
              <a:buClr>
                <a:srgbClr val="424242"/>
              </a:buClr>
              <a:buSzPts val="1600"/>
              <a:buNone/>
            </a:pP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Interviews</a:t>
            </a: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Clr>
                <a:srgbClr val="424242"/>
              </a:buClr>
              <a:buSzPts val="16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rojects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were shaped by the interview answers</a:t>
            </a: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Clr>
                <a:srgbClr val="424242"/>
              </a:buClr>
              <a:buSzPts val="16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nterviews 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helped in trouble-shooting</a:t>
            </a: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0" indent="0">
              <a:lnSpc>
                <a:spcPct val="100000"/>
              </a:lnSpc>
              <a:buSzPts val="1600"/>
              <a:buNone/>
            </a:pPr>
            <a:endParaRPr lang="en-US" sz="1600" dirty="0" smtClean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0" indent="0">
              <a:lnSpc>
                <a:spcPct val="100000"/>
              </a:lnSpc>
              <a:buSzPts val="1600"/>
              <a:buNone/>
            </a:pP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Experience-based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l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earning</a:t>
            </a: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S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ee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it first 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hand—it’s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relevant!</a:t>
            </a: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V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isual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and oral learners</a:t>
            </a: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romotes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participation</a:t>
            </a: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t’s 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</a:rPr>
              <a:t>FUN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</a:endParaRPr>
          </a:p>
          <a:p>
            <a:pPr marL="0" lvl="0" indent="0">
              <a:lnSpc>
                <a:spcPct val="100000"/>
              </a:lnSpc>
              <a:buSzPts val="1600"/>
              <a:buNone/>
            </a:pP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Feedback</a:t>
            </a: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marL="344488" lvl="1" indent="0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N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ew </a:t>
            </a:r>
            <a:r>
              <a:rPr lang="en-US" sz="1600" dirty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ideas on how to view and implement </a:t>
            </a:r>
            <a:r>
              <a:rPr lang="en-US" sz="1600" dirty="0" smtClean="0">
                <a:solidFill>
                  <a:srgbClr val="000000"/>
                </a:solidFill>
                <a:latin typeface="Nunito"/>
                <a:ea typeface="Cambria" charset="0"/>
                <a:cs typeface="Cambria" charset="0"/>
                <a:sym typeface="Amatic SC"/>
              </a:rPr>
              <a:t>projects</a:t>
            </a:r>
            <a:endParaRPr lang="en-US" sz="1600" dirty="0">
              <a:solidFill>
                <a:srgbClr val="000000"/>
              </a:solidFill>
              <a:latin typeface="Nunito"/>
              <a:ea typeface="Cambria" charset="0"/>
              <a:cs typeface="Cambria" charset="0"/>
              <a:sym typeface="Amatic SC"/>
            </a:endParaRPr>
          </a:p>
          <a:p>
            <a:pPr indent="-330200">
              <a:buClr>
                <a:srgbClr val="424242"/>
              </a:buClr>
              <a:buSzPts val="1600"/>
              <a:buFont typeface="Amatic SC"/>
              <a:buChar char="○"/>
            </a:pPr>
            <a:endParaRPr lang="en-US" sz="1600" dirty="0">
              <a:solidFill>
                <a:srgbClr val="424242"/>
              </a:solidFill>
              <a:latin typeface="Nunito"/>
              <a:ea typeface="Amatic SC"/>
              <a:cs typeface="Amatic SC"/>
              <a:sym typeface="Amatic SC"/>
            </a:endParaRP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1600" dirty="0">
              <a:latin typeface="Nunito"/>
              <a:ea typeface="Nunito"/>
              <a:cs typeface="Nunito"/>
              <a:sym typeface="Nunito"/>
            </a:endParaRPr>
          </a:p>
          <a:p>
            <a:pPr marL="14605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lang="en-US" sz="1600" dirty="0" smtClean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271" y="2863745"/>
            <a:ext cx="2011958" cy="147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2802" y="1013146"/>
            <a:ext cx="2831613" cy="168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6086" y="2863746"/>
            <a:ext cx="1968329" cy="147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37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25" y="191475"/>
            <a:ext cx="8745925" cy="47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813137" y="1288026"/>
            <a:ext cx="8032835" cy="2000642"/>
          </a:xfrm>
          <a:prstGeom prst="ellipseRibbon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3000" dirty="0" smtClean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Final Presentation</a:t>
            </a:r>
            <a:endParaRPr lang="en-US" sz="3000" dirty="0" smtClean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Nunito"/>
                <a:sym typeface="Nunito"/>
              </a:rPr>
              <a:t>CPSP249E</a:t>
            </a:r>
            <a:endParaRPr lang="en" sz="2000" dirty="0">
              <a:solidFill>
                <a:schemeClr val="dk1"/>
              </a:solidFill>
              <a:latin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dk1"/>
                </a:solidFill>
                <a:latin typeface="Nunito"/>
                <a:sym typeface="Nunito"/>
              </a:rPr>
              <a:t>“Sustainability &amp; Design”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06504" y="344373"/>
            <a:ext cx="4279042" cy="502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The Problem</a:t>
            </a:r>
            <a:endParaRPr dirty="0"/>
          </a:p>
        </p:txBody>
      </p:sp>
      <p:sp>
        <p:nvSpPr>
          <p:cNvPr id="4" name="Shape 144"/>
          <p:cNvSpPr txBox="1">
            <a:spLocks noGrp="1"/>
          </p:cNvSpPr>
          <p:nvPr>
            <p:ph type="body" idx="1"/>
          </p:nvPr>
        </p:nvSpPr>
        <p:spPr>
          <a:xfrm>
            <a:off x="455057" y="941901"/>
            <a:ext cx="7505700" cy="3636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indent="-285750">
              <a:lnSpc>
                <a:spcPct val="200000"/>
              </a:lnSpc>
              <a:buSzPts val="1800"/>
            </a:pP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People aren’t composting</a:t>
            </a:r>
            <a:endParaRPr lang="en" sz="1800" dirty="0" smtClean="0">
              <a:latin typeface="Nunito"/>
              <a:ea typeface="Nunito"/>
              <a:cs typeface="Nunito"/>
              <a:sym typeface="Nunito"/>
            </a:endParaRPr>
          </a:p>
          <a:p>
            <a:pPr marL="858838" lvl="1" indent="-285750">
              <a:buSzPts val="1800"/>
            </a:pP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There are many reasons why</a:t>
            </a:r>
            <a:endParaRPr lang="en-US" sz="1800" dirty="0">
              <a:latin typeface="Nunito"/>
              <a:ea typeface="Nunito"/>
              <a:cs typeface="Nunito"/>
              <a:sym typeface="Nunito"/>
            </a:endParaRPr>
          </a:p>
          <a:p>
            <a:pPr marL="569913" lvl="1" indent="-285750">
              <a:buSzPts val="1800"/>
            </a:pPr>
            <a:endParaRPr lang="en-US" sz="1800" dirty="0" smtClean="0">
              <a:latin typeface="Nunito"/>
              <a:ea typeface="Nunito"/>
              <a:cs typeface="Nunito"/>
              <a:sym typeface="Nunito"/>
            </a:endParaRPr>
          </a:p>
          <a:p>
            <a:pPr marL="400050" indent="-285750">
              <a:buSzPts val="1800"/>
            </a:pP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Solution</a:t>
            </a:r>
          </a:p>
          <a:p>
            <a:pPr marL="857250" lvl="1" indent="-285750">
              <a:buSzPts val="1800"/>
            </a:pPr>
            <a:r>
              <a:rPr lang="en-US" sz="1600" dirty="0" smtClean="0">
                <a:latin typeface="Nunito"/>
                <a:ea typeface="Nunito"/>
                <a:cs typeface="Nunito"/>
                <a:sym typeface="Nunito"/>
              </a:rPr>
              <a:t>Find out why and how</a:t>
            </a:r>
          </a:p>
          <a:p>
            <a:pPr marL="857250" lvl="1" indent="-285750">
              <a:buSzPts val="1800"/>
            </a:pPr>
            <a:r>
              <a:rPr lang="en-US" sz="1600" dirty="0" smtClean="0">
                <a:latin typeface="Nunito"/>
                <a:ea typeface="Nunito"/>
                <a:cs typeface="Nunito"/>
                <a:sym typeface="Nunito"/>
              </a:rPr>
              <a:t>Find what others value</a:t>
            </a:r>
          </a:p>
          <a:p>
            <a:pPr marL="857250" lvl="1" indent="-285750">
              <a:buSzPts val="1800"/>
            </a:pPr>
            <a:r>
              <a:rPr lang="en-US" sz="1600" dirty="0" smtClean="0">
                <a:latin typeface="Nunito"/>
                <a:ea typeface="Nunito"/>
                <a:cs typeface="Nunito"/>
                <a:sym typeface="Nunito"/>
              </a:rPr>
              <a:t>Develop four design projects that emphasize building different skills</a:t>
            </a:r>
            <a:endParaRPr lang="en" sz="1600" dirty="0">
              <a:latin typeface="Nunito"/>
              <a:ea typeface="Nunito"/>
              <a:cs typeface="Nunito"/>
              <a:sym typeface="Nunito"/>
            </a:endParaRPr>
          </a:p>
          <a:p>
            <a:pPr marL="114300" indent="0">
              <a:buSzPts val="1800"/>
              <a:buNone/>
            </a:pPr>
            <a:endParaRPr sz="1800" dirty="0">
              <a:latin typeface="Nunito"/>
              <a:ea typeface="Nunito"/>
              <a:cs typeface="Nunito"/>
              <a:sym typeface="Nunito"/>
            </a:endParaRPr>
          </a:p>
          <a:p>
            <a:pPr marL="114300" lvl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06504" y="344373"/>
            <a:ext cx="3235047" cy="5022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Design Project 1</a:t>
            </a:r>
            <a:endParaRPr dirty="0"/>
          </a:p>
        </p:txBody>
      </p:sp>
      <p:grpSp>
        <p:nvGrpSpPr>
          <p:cNvPr id="7" name="Group 6"/>
          <p:cNvGrpSpPr/>
          <p:nvPr/>
        </p:nvGrpSpPr>
        <p:grpSpPr>
          <a:xfrm>
            <a:off x="4247905" y="1687398"/>
            <a:ext cx="4132523" cy="2894194"/>
            <a:chOff x="4530711" y="647441"/>
            <a:chExt cx="3429381" cy="1930466"/>
          </a:xfrm>
        </p:grpSpPr>
        <p:pic>
          <p:nvPicPr>
            <p:cNvPr id="136" name="Shape 1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30711" y="647441"/>
              <a:ext cx="3384864" cy="1789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546332" y="2403410"/>
              <a:ext cx="3413760" cy="174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Empathy </a:t>
              </a:r>
              <a:r>
                <a:rPr lang="en-US" sz="1100" b="1" dirty="0" smtClean="0"/>
                <a:t>Map: </a:t>
              </a:r>
              <a:r>
                <a:rPr lang="en-US" sz="1100" dirty="0" smtClean="0"/>
                <a:t>Organize</a:t>
              </a:r>
              <a:r>
                <a:rPr lang="en-US" sz="1100" b="1" dirty="0" smtClean="0"/>
                <a:t> </a:t>
              </a:r>
              <a:r>
                <a:rPr lang="en-US" sz="1100" dirty="0" smtClean="0"/>
                <a:t>interview and audit </a:t>
              </a:r>
              <a:r>
                <a:rPr lang="en-US" sz="1100" dirty="0" smtClean="0"/>
                <a:t>data </a:t>
              </a:r>
              <a:endParaRPr lang="en-US" sz="11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450" y="1081005"/>
            <a:ext cx="3168236" cy="1602922"/>
            <a:chOff x="420450" y="1307253"/>
            <a:chExt cx="3168236" cy="1602922"/>
          </a:xfrm>
        </p:grpSpPr>
        <p:pic>
          <p:nvPicPr>
            <p:cNvPr id="138" name="Shape 1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0450" y="1307253"/>
              <a:ext cx="2593684" cy="11555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00549" y="2479288"/>
              <a:ext cx="30881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Interviews: </a:t>
              </a:r>
              <a:r>
                <a:rPr lang="en-US" sz="1100" dirty="0" smtClean="0"/>
                <a:t>Probe for</a:t>
              </a:r>
              <a:r>
                <a:rPr lang="en-US" sz="1100" dirty="0" smtClean="0"/>
                <a:t> habits </a:t>
              </a:r>
              <a:r>
                <a:rPr lang="en-US" sz="1100" dirty="0" smtClean="0"/>
                <a:t>and feelings related to food waste </a:t>
              </a:r>
              <a:endParaRPr lang="en-US" sz="11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5329" y="2850203"/>
            <a:ext cx="2976951" cy="1933156"/>
            <a:chOff x="3787002" y="2850203"/>
            <a:chExt cx="2976951" cy="1933156"/>
          </a:xfrm>
        </p:grpSpPr>
        <p:pic>
          <p:nvPicPr>
            <p:cNvPr id="137" name="Shape 1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94406" y="2850203"/>
              <a:ext cx="2923400" cy="152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787002" y="4352472"/>
              <a:ext cx="29769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Food Waste Audit:</a:t>
              </a:r>
              <a:r>
                <a:rPr lang="en-US" sz="1100" dirty="0" smtClean="0"/>
                <a:t> </a:t>
              </a:r>
              <a:r>
                <a:rPr lang="en-US" sz="1100" dirty="0" smtClean="0"/>
                <a:t>Observe </a:t>
              </a:r>
              <a:r>
                <a:rPr lang="en-US" sz="1100" dirty="0" smtClean="0"/>
                <a:t>people and their actual </a:t>
              </a:r>
              <a:r>
                <a:rPr lang="en-US" sz="1100" dirty="0" smtClean="0"/>
                <a:t>practices 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443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517492" y="402540"/>
            <a:ext cx="6117064" cy="6150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Design Project 1 Takeaways</a:t>
            </a:r>
            <a:endParaRPr dirty="0"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455057" y="941901"/>
            <a:ext cx="7505700" cy="3636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indent="-285750">
              <a:lnSpc>
                <a:spcPct val="200000"/>
              </a:lnSpc>
              <a:buSzPts val="1800"/>
            </a:pP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lang="en" sz="1800" dirty="0" smtClean="0">
                <a:latin typeface="Nunito"/>
                <a:ea typeface="Nunito"/>
                <a:cs typeface="Nunito"/>
                <a:sym typeface="Nunito"/>
              </a:rPr>
              <a:t>evelop skills for </a:t>
            </a:r>
            <a:r>
              <a:rPr lang="en-US" sz="1800" dirty="0" err="1"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lang="en" sz="1800" dirty="0" smtClean="0">
                <a:latin typeface="Nunito"/>
                <a:ea typeface="Nunito"/>
                <a:cs typeface="Nunito"/>
                <a:sym typeface="Nunito"/>
              </a:rPr>
              <a:t>nterviewing</a:t>
            </a:r>
          </a:p>
          <a:p>
            <a:pPr marL="569913" lvl="1" indent="-285750">
              <a:buSzPts val="1800"/>
            </a:pP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nteract with as many people as possible to aggregate their perspectives</a:t>
            </a:r>
          </a:p>
          <a:p>
            <a:pPr marL="569913" lvl="1" indent="-285750">
              <a:buSzPts val="1800"/>
            </a:pP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hat 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is important to users is more important than what is important to the designer</a:t>
            </a:r>
            <a:endParaRPr lang="en-US" sz="1800" dirty="0">
              <a:latin typeface="Nunito"/>
              <a:ea typeface="Nunito"/>
              <a:cs typeface="Nunito"/>
              <a:sym typeface="Nunito"/>
            </a:endParaRPr>
          </a:p>
          <a:p>
            <a:pPr marL="400050" indent="-285750">
              <a:buSzPts val="1800"/>
            </a:pPr>
            <a:endParaRPr lang="en-US" sz="1800" dirty="0" smtClean="0">
              <a:latin typeface="Nunito"/>
              <a:ea typeface="Nunito"/>
              <a:cs typeface="Nunito"/>
              <a:sym typeface="Nunito"/>
            </a:endParaRPr>
          </a:p>
          <a:p>
            <a:pPr marL="400050" indent="-285750">
              <a:buSzPts val="1800"/>
            </a:pP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L</a:t>
            </a:r>
            <a:r>
              <a:rPr lang="en" sz="1800" dirty="0" smtClean="0">
                <a:latin typeface="Nunito"/>
                <a:ea typeface="Nunito"/>
                <a:cs typeface="Nunito"/>
                <a:sym typeface="Nunito"/>
              </a:rPr>
              <a:t>earn </a:t>
            </a:r>
            <a:r>
              <a:rPr lang="en" sz="1800" dirty="0" smtClean="0">
                <a:latin typeface="Nunito"/>
                <a:ea typeface="Nunito"/>
                <a:cs typeface="Nunito"/>
                <a:sym typeface="Nunito"/>
              </a:rPr>
              <a:t>to 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categorize </a:t>
            </a:r>
            <a:r>
              <a:rPr lang="en" sz="1800" dirty="0" smtClean="0">
                <a:latin typeface="Nunito"/>
                <a:ea typeface="Nunito"/>
                <a:cs typeface="Nunito"/>
                <a:sym typeface="Nunito"/>
              </a:rPr>
              <a:t>information 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(empathy </a:t>
            </a: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m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ap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)</a:t>
            </a:r>
          </a:p>
          <a:p>
            <a:pPr marL="400050" indent="-285750">
              <a:buSzPts val="1800"/>
            </a:pPr>
            <a:endParaRPr lang="en-US" sz="1800" dirty="0" smtClean="0">
              <a:latin typeface="Nunito"/>
              <a:ea typeface="Nunito"/>
              <a:cs typeface="Nunito"/>
              <a:sym typeface="Nunito"/>
            </a:endParaRPr>
          </a:p>
          <a:p>
            <a:pPr marL="400050" indent="-285750">
              <a:buSzPts val="1800"/>
            </a:pP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L</a:t>
            </a:r>
            <a:r>
              <a:rPr lang="en-US" sz="1800" dirty="0" smtClean="0">
                <a:latin typeface="Nunito"/>
                <a:ea typeface="Nunito"/>
                <a:cs typeface="Nunito"/>
                <a:sym typeface="Nunito"/>
              </a:rPr>
              <a:t>earn </a:t>
            </a:r>
            <a:r>
              <a:rPr lang="en-US" sz="1800" dirty="0" err="1"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n-depth </a:t>
            </a: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omposting </a:t>
            </a:r>
            <a:r>
              <a:rPr lang="en-US" sz="1800" dirty="0"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xperience</a:t>
            </a:r>
          </a:p>
          <a:p>
            <a:pPr marL="114300" indent="0">
              <a:buSzPts val="1800"/>
              <a:buNone/>
            </a:pPr>
            <a:endParaRPr sz="1800" dirty="0">
              <a:latin typeface="Nunito"/>
              <a:ea typeface="Nunito"/>
              <a:cs typeface="Nunito"/>
              <a:sym typeface="Nunito"/>
            </a:endParaRPr>
          </a:p>
          <a:p>
            <a:pPr marL="114300" lvl="0" inden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87701" y="325472"/>
            <a:ext cx="6103095" cy="1011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Design Project </a:t>
            </a:r>
            <a:r>
              <a:rPr lang="en-US" dirty="0" smtClean="0"/>
              <a:t>2: </a:t>
            </a:r>
            <a:r>
              <a:rPr lang="en-US" dirty="0" smtClean="0"/>
              <a:t>Site Visits </a:t>
            </a:r>
            <a:r>
              <a:rPr lang="en" dirty="0" smtClean="0"/>
              <a:t/>
            </a:r>
            <a:br>
              <a:rPr lang="en" dirty="0" smtClean="0"/>
            </a:br>
            <a:endParaRPr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169" y="1054929"/>
            <a:ext cx="3339168" cy="3133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3638" y="483645"/>
            <a:ext cx="2880352" cy="170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3638" y="2608412"/>
            <a:ext cx="2973475" cy="1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70838" y="4183315"/>
            <a:ext cx="2308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Terp</a:t>
            </a:r>
            <a:r>
              <a:rPr lang="en-US" dirty="0" smtClean="0"/>
              <a:t> Farm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13157" y="2214680"/>
            <a:ext cx="311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Western Branch Composting Facility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13157" y="4570437"/>
            <a:ext cx="2689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Capitol Heights Neighborhood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514349" y="434782"/>
            <a:ext cx="5011807" cy="7844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</a:t>
            </a:r>
            <a:r>
              <a:rPr lang="en-US" dirty="0" err="1" smtClean="0"/>
              <a:t>esign</a:t>
            </a:r>
            <a:r>
              <a:rPr lang="en-US" dirty="0" smtClean="0"/>
              <a:t> </a:t>
            </a:r>
            <a:r>
              <a:rPr lang="en" dirty="0" smtClean="0"/>
              <a:t>P</a:t>
            </a:r>
            <a:r>
              <a:rPr lang="en-US" dirty="0" err="1" smtClean="0"/>
              <a:t>roject</a:t>
            </a:r>
            <a:r>
              <a:rPr lang="en-US" dirty="0" smtClean="0"/>
              <a:t> </a:t>
            </a:r>
            <a:r>
              <a:rPr lang="en" dirty="0" smtClean="0"/>
              <a:t>2 Takeaways</a:t>
            </a:r>
            <a:endParaRPr dirty="0"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08332" y="1148156"/>
            <a:ext cx="6098485" cy="3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0000"/>
              </a:lnSpc>
            </a:pPr>
            <a:endParaRPr sz="2400" dirty="0"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00000"/>
              </a:lnSpc>
              <a:buSzPts val="1800"/>
            </a:pP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Connect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to community and </a:t>
            </a: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stakeholder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groups in the design process</a:t>
            </a:r>
            <a:endParaRPr sz="2000" dirty="0"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00000"/>
              </a:lnSpc>
              <a:buSzPts val="1800"/>
            </a:pPr>
            <a:endParaRPr lang="en-US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00000"/>
              </a:lnSpc>
              <a:buSzPts val="1800"/>
            </a:pP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Apply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principles of </a:t>
            </a: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“reflexive engineering”</a:t>
            </a:r>
            <a:endParaRPr sz="2000" dirty="0"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00000"/>
              </a:lnSpc>
              <a:buSzPts val="1800"/>
            </a:pPr>
            <a:endParaRPr lang="en-US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00000"/>
              </a:lnSpc>
              <a:buSzPts val="1800"/>
            </a:pP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Us</a:t>
            </a: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e a</a:t>
            </a: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 business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model canvas for the composting pilot program </a:t>
            </a:r>
            <a:r>
              <a:rPr lang="en-US" sz="2000" dirty="0" smtClean="0">
                <a:latin typeface="Nunito"/>
                <a:ea typeface="Nunito"/>
                <a:cs typeface="Nunito"/>
                <a:sym typeface="Nunito"/>
              </a:rPr>
              <a:t>to </a:t>
            </a: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get </a:t>
            </a:r>
            <a:r>
              <a:rPr lang="en" sz="2000" dirty="0">
                <a:latin typeface="Nunito"/>
                <a:ea typeface="Nunito"/>
                <a:cs typeface="Nunito"/>
                <a:sym typeface="Nunito"/>
              </a:rPr>
              <a:t>a </a:t>
            </a:r>
            <a:endParaRPr lang="en" sz="2000" dirty="0" smtClean="0">
              <a:latin typeface="Nunito"/>
              <a:ea typeface="Nunito"/>
              <a:cs typeface="Nunito"/>
              <a:sym typeface="Nunito"/>
            </a:endParaRPr>
          </a:p>
          <a:p>
            <a:pPr marL="460375" indent="0">
              <a:lnSpc>
                <a:spcPct val="100000"/>
              </a:lnSpc>
              <a:buSzPts val="1800"/>
              <a:buNone/>
            </a:pP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product-market </a:t>
            </a:r>
            <a:r>
              <a:rPr lang="en" sz="2000" dirty="0" smtClean="0">
                <a:latin typeface="Nunito"/>
                <a:ea typeface="Nunito"/>
                <a:cs typeface="Nunito"/>
                <a:sym typeface="Nunito"/>
              </a:rPr>
              <a:t>fit</a:t>
            </a:r>
            <a:endParaRPr sz="20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633" y="2614789"/>
            <a:ext cx="2190800" cy="203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661626" y="451638"/>
            <a:ext cx="7502700" cy="7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</a:t>
            </a:r>
            <a:r>
              <a:rPr lang="en-US" dirty="0" err="1" smtClean="0"/>
              <a:t>esign</a:t>
            </a:r>
            <a:r>
              <a:rPr lang="en-US" dirty="0" smtClean="0"/>
              <a:t> Project </a:t>
            </a:r>
            <a:r>
              <a:rPr lang="en" dirty="0" smtClean="0"/>
              <a:t>3</a:t>
            </a:r>
            <a:endParaRPr dirty="0"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533341" y="1313850"/>
            <a:ext cx="6742102" cy="335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42900">
              <a:lnSpc>
                <a:spcPct val="150000"/>
              </a:lnSpc>
              <a:buSzPts val="1800"/>
            </a:pPr>
            <a:r>
              <a:rPr lang="en-US" sz="2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esign </a:t>
            </a:r>
            <a:r>
              <a:rPr lang="en-US" sz="2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a particular customer segment to unleash new ideas</a:t>
            </a:r>
          </a:p>
          <a:p>
            <a:pPr indent="-342900">
              <a:lnSpc>
                <a:spcPct val="150000"/>
              </a:lnSpc>
              <a:buSzPts val="1800"/>
            </a:pPr>
            <a:endParaRPr lang="en-US" sz="20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>
              <a:lnSpc>
                <a:spcPct val="150000"/>
              </a:lnSpc>
              <a:buSzPts val="1800"/>
            </a:pPr>
            <a:r>
              <a:rPr lang="en-US" sz="2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lang="en-US" sz="2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evelop </a:t>
            </a:r>
            <a:r>
              <a:rPr lang="en-US" sz="2000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lang="en" sz="2000" dirty="0" err="1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rototyp</a:t>
            </a:r>
            <a:r>
              <a:rPr lang="en-US" sz="2000" dirty="0" err="1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es</a:t>
            </a:r>
            <a:r>
              <a:rPr lang="en-US" sz="2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0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feedback </a:t>
            </a:r>
            <a:endParaRPr lang="en" sz="20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342900">
              <a:lnSpc>
                <a:spcPct val="150000"/>
              </a:lnSpc>
              <a:buSzPts val="1800"/>
            </a:pPr>
            <a:r>
              <a:rPr lang="en-US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</a:t>
            </a:r>
            <a:r>
              <a:rPr lang="en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 </a:t>
            </a:r>
            <a:r>
              <a:rPr lang="en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something into users hands </a:t>
            </a:r>
            <a:endParaRPr lang="en" sz="1800" dirty="0" smtClean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342900">
              <a:lnSpc>
                <a:spcPct val="150000"/>
              </a:lnSpc>
              <a:buSzPts val="1800"/>
            </a:pPr>
            <a:r>
              <a:rPr lang="en-US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</a:t>
            </a:r>
            <a:r>
              <a:rPr lang="en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evis</a:t>
            </a:r>
            <a:r>
              <a:rPr lang="en-US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</a:t>
            </a:r>
            <a:r>
              <a:rPr lang="en" sz="1800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based on user feedback</a:t>
            </a:r>
            <a:endParaRPr sz="1800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075" y="2440285"/>
            <a:ext cx="2739519" cy="2225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59594" y="341085"/>
            <a:ext cx="5642445" cy="6145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 smtClean="0"/>
              <a:t>D</a:t>
            </a:r>
            <a:r>
              <a:rPr lang="en-US" dirty="0" err="1" smtClean="0"/>
              <a:t>esign</a:t>
            </a:r>
            <a:r>
              <a:rPr lang="en-US" dirty="0" smtClean="0"/>
              <a:t> </a:t>
            </a:r>
            <a:r>
              <a:rPr lang="en" dirty="0" smtClean="0"/>
              <a:t>P</a:t>
            </a:r>
            <a:r>
              <a:rPr lang="en-US" dirty="0" err="1" smtClean="0"/>
              <a:t>roject</a:t>
            </a:r>
            <a:r>
              <a:rPr lang="en-US" dirty="0" smtClean="0"/>
              <a:t> </a:t>
            </a:r>
            <a:r>
              <a:rPr lang="en" dirty="0" smtClean="0"/>
              <a:t>3 </a:t>
            </a:r>
            <a:r>
              <a:rPr lang="en" dirty="0"/>
              <a:t>Takeaways</a:t>
            </a: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59593" y="894680"/>
            <a:ext cx="6207471" cy="38296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b="1" dirty="0">
                <a:latin typeface="Nunito"/>
                <a:ea typeface="Cambria" charset="0"/>
                <a:cs typeface="Cambria" charset="0"/>
                <a:sym typeface="Nunito"/>
              </a:rPr>
              <a:t>W</a:t>
            </a:r>
            <a:r>
              <a:rPr lang="en" sz="1600" b="1" dirty="0" err="1" smtClean="0">
                <a:latin typeface="Nunito"/>
                <a:ea typeface="Cambria" charset="0"/>
                <a:cs typeface="Cambria" charset="0"/>
                <a:sym typeface="Nunito"/>
              </a:rPr>
              <a:t>ork</a:t>
            </a:r>
            <a:r>
              <a:rPr lang="en" sz="1600" b="1" dirty="0" smtClean="0">
                <a:latin typeface="Nunito"/>
                <a:ea typeface="Cambria" charset="0"/>
                <a:cs typeface="Cambria" charset="0"/>
                <a:sym typeface="Nunito"/>
              </a:rPr>
              <a:t> </a:t>
            </a:r>
            <a:r>
              <a:rPr lang="en" sz="1600" b="1" dirty="0">
                <a:latin typeface="Nunito"/>
                <a:ea typeface="Cambria" charset="0"/>
                <a:cs typeface="Cambria" charset="0"/>
                <a:sym typeface="Nunito"/>
              </a:rPr>
              <a:t>off a business </a:t>
            </a:r>
            <a:r>
              <a:rPr lang="en" sz="1600" b="1" dirty="0" smtClean="0">
                <a:latin typeface="Nunito"/>
                <a:ea typeface="Cambria" charset="0"/>
                <a:cs typeface="Cambria" charset="0"/>
                <a:sym typeface="Nunito"/>
              </a:rPr>
              <a:t>model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S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elect </a:t>
            </a: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specific groups 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to </a:t>
            </a: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consider their wants and 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needs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D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esign 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specific </a:t>
            </a: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questions 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to determine customer values </a:t>
            </a:r>
            <a:r>
              <a:rPr lang="en-US" sz="1600" dirty="0" err="1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Sormulate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 </a:t>
            </a:r>
            <a:r>
              <a:rPr lang="en-US" sz="1600" dirty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designs that </a:t>
            </a:r>
            <a:r>
              <a:rPr lang="en-US" sz="1600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</a:rPr>
              <a:t>meet customer wants/needs</a:t>
            </a:r>
            <a:endParaRPr lang="en" sz="1600" dirty="0" smtClean="0">
              <a:solidFill>
                <a:schemeClr val="bg2"/>
              </a:solidFill>
              <a:latin typeface="Nunito"/>
              <a:ea typeface="Cambria" charset="0"/>
              <a:cs typeface="Cambria" charset="0"/>
              <a:sym typeface="Nunito"/>
            </a:endParaRPr>
          </a:p>
          <a:p>
            <a:pPr marL="1143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600" b="1" dirty="0" smtClean="0">
              <a:solidFill>
                <a:schemeClr val="bg2"/>
              </a:solidFill>
              <a:latin typeface="Nunito"/>
              <a:ea typeface="Cambria" charset="0"/>
              <a:cs typeface="Cambria" charset="0"/>
              <a:sym typeface="Nunito"/>
            </a:endParaRPr>
          </a:p>
          <a:p>
            <a:pPr marL="1143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b="1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  <a:sym typeface="Nunito"/>
              </a:rPr>
              <a:t>Use </a:t>
            </a:r>
            <a:r>
              <a:rPr lang="en" sz="1600" b="1" dirty="0" smtClean="0">
                <a:solidFill>
                  <a:schemeClr val="bg2"/>
                </a:solidFill>
                <a:latin typeface="Nunito"/>
                <a:ea typeface="Cambria" charset="0"/>
                <a:cs typeface="Cambria" charset="0"/>
                <a:sym typeface="Nunito"/>
              </a:rPr>
              <a:t>advanced </a:t>
            </a:r>
            <a:r>
              <a:rPr lang="en" sz="1600" b="1" dirty="0" smtClean="0">
                <a:latin typeface="Nunito"/>
                <a:ea typeface="Cambria" charset="0"/>
                <a:cs typeface="Cambria" charset="0"/>
                <a:sym typeface="Nunito"/>
              </a:rPr>
              <a:t>brainstorming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Co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nstraints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add perspective</a:t>
            </a:r>
            <a:endParaRPr lang="en-US" sz="1600" dirty="0">
              <a:latin typeface="Nunito"/>
              <a:ea typeface="Cambria" charset="0"/>
              <a:cs typeface="Cambria" charset="0"/>
            </a:endParaRPr>
          </a:p>
          <a:p>
            <a:pPr marL="596900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latin typeface="Nunito"/>
                <a:ea typeface="Cambria" charset="0"/>
                <a:cs typeface="Cambria" charset="0"/>
              </a:rPr>
              <a:t>D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evelop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imaginative ideas</a:t>
            </a:r>
            <a:endParaRPr lang="en-US" sz="1600" dirty="0">
              <a:latin typeface="Nunito"/>
              <a:ea typeface="Cambria" charset="0"/>
              <a:cs typeface="Cambria" charset="0"/>
            </a:endParaRPr>
          </a:p>
          <a:p>
            <a:pPr marL="596900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latin typeface="Nunito"/>
                <a:ea typeface="Cambria" charset="0"/>
                <a:cs typeface="Cambria" charset="0"/>
              </a:rPr>
              <a:t>U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nrealistic </a:t>
            </a:r>
            <a:r>
              <a:rPr lang="en-US" sz="1600" dirty="0">
                <a:latin typeface="Nunito"/>
                <a:ea typeface="Cambria" charset="0"/>
                <a:cs typeface="Cambria" charset="0"/>
              </a:rPr>
              <a:t>solutions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may be useful</a:t>
            </a:r>
            <a:endParaRPr lang="en-US" sz="1600" dirty="0">
              <a:latin typeface="Nunito"/>
              <a:ea typeface="Cambria" charset="0"/>
              <a:cs typeface="Cambria" charset="0"/>
            </a:endParaRPr>
          </a:p>
          <a:p>
            <a:pPr marL="596900" lvl="1" indent="0">
              <a:lnSpc>
                <a:spcPct val="100000"/>
              </a:lnSpc>
              <a:spcBef>
                <a:spcPts val="0"/>
              </a:spcBef>
              <a:buSzPts val="1400"/>
              <a:buNone/>
            </a:pPr>
            <a:r>
              <a:rPr lang="en-US" sz="1600" dirty="0">
                <a:latin typeface="Nunito"/>
                <a:ea typeface="Cambria" charset="0"/>
                <a:cs typeface="Cambria" charset="0"/>
              </a:rPr>
              <a:t>M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ore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firepower in a group</a:t>
            </a:r>
            <a:endParaRPr sz="1600" dirty="0">
              <a:latin typeface="Nunito"/>
              <a:ea typeface="Cambria" charset="0"/>
              <a:cs typeface="Cambria" charset="0"/>
              <a:sym typeface="Nunito"/>
            </a:endParaRPr>
          </a:p>
          <a:p>
            <a:pPr marL="11430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" sz="1600" dirty="0" smtClean="0">
              <a:latin typeface="Nunito"/>
              <a:ea typeface="Cambria" charset="0"/>
              <a:cs typeface="Cambria" charset="0"/>
              <a:sym typeface="Nunito"/>
            </a:endParaRPr>
          </a:p>
          <a:p>
            <a:pPr marL="11430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600" b="1" dirty="0">
                <a:latin typeface="Nunito"/>
                <a:ea typeface="Cambria" charset="0"/>
                <a:cs typeface="Cambria" charset="0"/>
                <a:sym typeface="Nunito"/>
              </a:rPr>
              <a:t>W</a:t>
            </a:r>
            <a:r>
              <a:rPr lang="en" sz="1600" b="1" dirty="0" err="1" smtClean="0">
                <a:latin typeface="Nunito"/>
                <a:ea typeface="Cambria" charset="0"/>
                <a:cs typeface="Cambria" charset="0"/>
                <a:sym typeface="Nunito"/>
              </a:rPr>
              <a:t>ork</a:t>
            </a:r>
            <a:r>
              <a:rPr lang="en" sz="1600" b="1" dirty="0" smtClean="0">
                <a:latin typeface="Nunito"/>
                <a:ea typeface="Cambria" charset="0"/>
                <a:cs typeface="Cambria" charset="0"/>
                <a:sym typeface="Nunito"/>
              </a:rPr>
              <a:t> </a:t>
            </a:r>
            <a:r>
              <a:rPr lang="en" sz="1600" b="1" dirty="0">
                <a:latin typeface="Nunito"/>
                <a:ea typeface="Cambria" charset="0"/>
                <a:cs typeface="Cambria" charset="0"/>
                <a:sym typeface="Nunito"/>
              </a:rPr>
              <a:t>in groups more </a:t>
            </a:r>
            <a:r>
              <a:rPr lang="en" sz="1600" b="1" dirty="0" smtClean="0">
                <a:latin typeface="Nunito"/>
                <a:ea typeface="Cambria" charset="0"/>
                <a:cs typeface="Cambria" charset="0"/>
                <a:sym typeface="Nunito"/>
              </a:rPr>
              <a:t>effectively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US" sz="1600" dirty="0">
                <a:latin typeface="Nunito"/>
                <a:ea typeface="Cambria" charset="0"/>
                <a:cs typeface="Cambria" charset="0"/>
              </a:rPr>
              <a:t>D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iscuss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different viewpoints</a:t>
            </a:r>
          </a:p>
          <a:p>
            <a:pPr marL="571500" lvl="1" indent="0">
              <a:lnSpc>
                <a:spcPct val="100000"/>
              </a:lnSpc>
              <a:spcBef>
                <a:spcPts val="0"/>
              </a:spcBef>
              <a:buSzPts val="1800"/>
              <a:buNone/>
            </a:pPr>
            <a:r>
              <a:rPr lang="en-US" sz="1600" dirty="0">
                <a:latin typeface="Nunito"/>
                <a:ea typeface="Cambria" charset="0"/>
                <a:cs typeface="Cambria" charset="0"/>
              </a:rPr>
              <a:t>L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eads </a:t>
            </a:r>
            <a:r>
              <a:rPr lang="en-US" sz="1600" dirty="0" smtClean="0">
                <a:latin typeface="Nunito"/>
                <a:ea typeface="Cambria" charset="0"/>
                <a:cs typeface="Cambria" charset="0"/>
              </a:rPr>
              <a:t>to better insights and better designs</a:t>
            </a:r>
            <a:endParaRPr lang="en-US" sz="1600" dirty="0">
              <a:latin typeface="Nunito"/>
              <a:ea typeface="Cambria" charset="0"/>
              <a:cs typeface="Cambria" charset="0"/>
            </a:endParaRPr>
          </a:p>
          <a:p>
            <a:pPr lvl="1" indent="-342900">
              <a:spcBef>
                <a:spcPts val="0"/>
              </a:spcBef>
              <a:buSzPts val="1800"/>
              <a:buFont typeface="Nunito"/>
              <a:buChar char="●"/>
            </a:pPr>
            <a:endParaRPr lang="en" sz="1600" dirty="0" smtClean="0"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endParaRPr sz="18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4788" y="424067"/>
            <a:ext cx="2298640" cy="214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0"/>
          <p:cNvPicPr preferRelativeResize="0"/>
          <p:nvPr/>
        </p:nvPicPr>
        <p:blipFill rotWithShape="1">
          <a:blip r:embed="rId4">
            <a:alphaModFix/>
          </a:blip>
          <a:srcRect b="6182"/>
          <a:stretch/>
        </p:blipFill>
        <p:spPr>
          <a:xfrm>
            <a:off x="6394788" y="2663354"/>
            <a:ext cx="2317268" cy="202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749</Words>
  <Application>Microsoft Office PowerPoint</Application>
  <PresentationFormat>On-screen Show (16:9)</PresentationFormat>
  <Paragraphs>152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Amatic SC</vt:lpstr>
      <vt:lpstr>Arial</vt:lpstr>
      <vt:lpstr>Calibri</vt:lpstr>
      <vt:lpstr>Cambria</vt:lpstr>
      <vt:lpstr>Nunito</vt:lpstr>
      <vt:lpstr>Times New Roman</vt:lpstr>
      <vt:lpstr>Shift</vt:lpstr>
      <vt:lpstr>PowerPoint Presentation</vt:lpstr>
      <vt:lpstr>PowerPoint Presentation</vt:lpstr>
      <vt:lpstr>The Problem</vt:lpstr>
      <vt:lpstr>Design Project 1</vt:lpstr>
      <vt:lpstr>Design Project 1 Takeaways</vt:lpstr>
      <vt:lpstr>Design Project 2: Site Visits  </vt:lpstr>
      <vt:lpstr>Design Project 2 Takeaways</vt:lpstr>
      <vt:lpstr>Design Project 3</vt:lpstr>
      <vt:lpstr>Design Project 3 Takeaways</vt:lpstr>
      <vt:lpstr>Design Project 4  Use prototypes to collect feedback </vt:lpstr>
      <vt:lpstr>Group 1</vt:lpstr>
      <vt:lpstr>Group 2</vt:lpstr>
      <vt:lpstr>Group 3</vt:lpstr>
      <vt:lpstr>Takeaways from Design Project 4 </vt:lpstr>
      <vt:lpstr>Presentation Methods </vt:lpstr>
      <vt:lpstr>Our favorite part  of the design process </vt:lpstr>
      <vt:lpstr>Our favorite part of the projects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Farkas Mogul</dc:creator>
  <cp:lastModifiedBy>Administrator</cp:lastModifiedBy>
  <cp:revision>39</cp:revision>
  <cp:lastPrinted>2018-07-20T18:01:28Z</cp:lastPrinted>
  <dcterms:modified xsi:type="dcterms:W3CDTF">2018-09-26T19:05:10Z</dcterms:modified>
</cp:coreProperties>
</file>