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4" r:id="rId3"/>
    <p:sldId id="265" r:id="rId4"/>
    <p:sldId id="267" r:id="rId5"/>
    <p:sldId id="272" r:id="rId6"/>
    <p:sldId id="268" r:id="rId7"/>
    <p:sldId id="269" r:id="rId8"/>
    <p:sldId id="270" r:id="rId9"/>
    <p:sldId id="277" r:id="rId10"/>
    <p:sldId id="273" r:id="rId11"/>
    <p:sldId id="274" r:id="rId12"/>
    <p:sldId id="257" r:id="rId13"/>
    <p:sldId id="258" r:id="rId14"/>
    <p:sldId id="259" r:id="rId15"/>
    <p:sldId id="260" r:id="rId16"/>
    <p:sldId id="261" r:id="rId17"/>
    <p:sldId id="262" r:id="rId18"/>
    <p:sldId id="275" r:id="rId19"/>
    <p:sldId id="276" r:id="rId20"/>
    <p:sldId id="26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82"/>
    <p:restoredTop sz="94595"/>
  </p:normalViewPr>
  <p:slideViewPr>
    <p:cSldViewPr snapToGrid="0" snapToObjects="1">
      <p:cViewPr varScale="1">
        <p:scale>
          <a:sx n="99" d="100"/>
          <a:sy n="99" d="100"/>
        </p:scale>
        <p:origin x="17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E8B6560-2812-874D-994D-0FC807CB7639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564AFC1-52E4-E04E-97E0-26AEFFB7D85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4951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6560-2812-874D-994D-0FC807CB7639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4AFC1-52E4-E04E-97E0-26AEFFB7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0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6560-2812-874D-994D-0FC807CB7639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4AFC1-52E4-E04E-97E0-26AEFFB7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1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6560-2812-874D-994D-0FC807CB7639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4AFC1-52E4-E04E-97E0-26AEFFB7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17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8B6560-2812-874D-994D-0FC807CB7639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64AFC1-52E4-E04E-97E0-26AEFFB7D8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74893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6560-2812-874D-994D-0FC807CB7639}" type="datetimeFigureOut">
              <a:rPr lang="en-US" smtClean="0"/>
              <a:t>6/28/19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4AFC1-52E4-E04E-97E0-26AEFFB7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31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6560-2812-874D-994D-0FC807CB7639}" type="datetimeFigureOut">
              <a:rPr lang="en-US" smtClean="0"/>
              <a:t>6/28/19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4AFC1-52E4-E04E-97E0-26AEFFB7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77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6560-2812-874D-994D-0FC807CB7639}" type="datetimeFigureOut">
              <a:rPr lang="en-US" smtClean="0"/>
              <a:t>6/28/19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4AFC1-52E4-E04E-97E0-26AEFFB7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97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6560-2812-874D-994D-0FC807CB7639}" type="datetimeFigureOut">
              <a:rPr lang="en-US" smtClean="0"/>
              <a:t>6/28/19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4AFC1-52E4-E04E-97E0-26AEFFB7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9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8B6560-2812-874D-994D-0FC807CB7639}" type="datetimeFigureOut">
              <a:rPr lang="en-US" smtClean="0"/>
              <a:t>6/28/19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64AFC1-52E4-E04E-97E0-26AEFFB7D8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8814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8B6560-2812-874D-994D-0FC807CB7639}" type="datetimeFigureOut">
              <a:rPr lang="en-US" smtClean="0"/>
              <a:t>6/28/19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64AFC1-52E4-E04E-97E0-26AEFFB7D8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07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7E8B6560-2812-874D-994D-0FC807CB7639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A564AFC1-52E4-E04E-97E0-26AEFFB7D8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987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cornell.edu/schoolchildcareipm/2015/09/24/what-now-autumn-sports-field-management/" TargetMode="External"/><Relationship Id="rId2" Type="http://schemas.openxmlformats.org/officeDocument/2006/relationships/hyperlink" Target="https://www.ewingirrigation.com/news/blog/early-turf-protection-from-summer-weed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.maderasgolf.com/2017/07/11/summer-maintenance-fairway-aerification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AC843-72EC-F24B-9702-3262AA187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522" y="1480930"/>
            <a:ext cx="5301138" cy="3254321"/>
          </a:xfrm>
        </p:spPr>
        <p:txBody>
          <a:bodyPr>
            <a:normAutofit/>
          </a:bodyPr>
          <a:lstStyle/>
          <a:p>
            <a:pPr algn="l"/>
            <a:r>
              <a:rPr lang="en-US" sz="4600" dirty="0"/>
              <a:t>Agronomic Turfgrass Management Plan</a:t>
            </a:r>
            <a:br>
              <a:rPr lang="en-US" sz="4600" dirty="0"/>
            </a:br>
            <a:r>
              <a:rPr lang="en-US" sz="4600" dirty="0"/>
              <a:t>Harford County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050C1F-0CC0-D246-A1CA-F69302593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8524" y="4804850"/>
            <a:ext cx="5284876" cy="108623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Institute of Applied Agriculture</a:t>
            </a:r>
          </a:p>
          <a:p>
            <a:pPr algn="l">
              <a:spcAft>
                <a:spcPts val="600"/>
              </a:spcAft>
            </a:pPr>
            <a:r>
              <a:rPr lang="en-US"/>
              <a:t>University of Maryland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D2789-E9BA-8547-BB5C-6796B6D38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5" y="1362133"/>
            <a:ext cx="3415614" cy="3368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431F66-82D9-764D-93C6-571BF8DEE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734" y="1090043"/>
            <a:ext cx="2981391" cy="294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2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A06B9-E674-2F4D-9B3B-23581220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500063"/>
            <a:ext cx="9601200" cy="63327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Fertilization Cost Analysis: Spring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46492-6DA1-AE47-9464-0BEA1D89C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985963"/>
            <a:ext cx="11376381" cy="380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81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B799-DA29-F040-8BC6-323EB3D3F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687" y="286554"/>
            <a:ext cx="9601200" cy="859666"/>
          </a:xfrm>
        </p:spPr>
        <p:txBody>
          <a:bodyPr>
            <a:normAutofit/>
          </a:bodyPr>
          <a:lstStyle/>
          <a:p>
            <a:r>
              <a:rPr lang="en-US" sz="4000" dirty="0"/>
              <a:t>Fertilization Cost Analysis: Fall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8C3F8-8163-7044-AC5B-33CE668B7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68" y="2814638"/>
            <a:ext cx="11495080" cy="212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9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6C2A7-8FD6-AA45-9E12-C0EA897B0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725"/>
            <a:ext cx="9601200" cy="883768"/>
          </a:xfrm>
        </p:spPr>
        <p:txBody>
          <a:bodyPr>
            <a:normAutofit/>
          </a:bodyPr>
          <a:lstStyle/>
          <a:p>
            <a:r>
              <a:rPr lang="en-US" sz="4000" dirty="0"/>
              <a:t>Basics of an Effective IPM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CB8E4-1034-7740-90CC-6A58D4ED4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61585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Most effective means with the least amount of input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Noxious weeds and invasive species can outcompete turfgrass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Establishing healthy turfgrass is the best start for IPM</a:t>
            </a:r>
          </a:p>
        </p:txBody>
      </p:sp>
    </p:spTree>
    <p:extLst>
      <p:ext uri="{BB962C8B-B14F-4D97-AF65-F5344CB8AC3E}">
        <p14:creationId xmlns:p14="http://schemas.microsoft.com/office/powerpoint/2010/main" val="201453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DB95-8774-6240-ACDB-CE6349A34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725"/>
            <a:ext cx="4905777" cy="1485900"/>
          </a:xfrm>
        </p:spPr>
        <p:txBody>
          <a:bodyPr>
            <a:normAutofit/>
          </a:bodyPr>
          <a:lstStyle/>
          <a:p>
            <a:r>
              <a:rPr lang="en-US" sz="4000" dirty="0"/>
              <a:t>Weed Pressure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5C288-942C-6841-9C05-F9B1CEAC5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244" y="1813596"/>
            <a:ext cx="4248955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Crabgrass and </a:t>
            </a:r>
            <a:r>
              <a:rPr lang="en-US" sz="2400" dirty="0" err="1"/>
              <a:t>Goosegrass</a:t>
            </a:r>
            <a:r>
              <a:rPr lang="en-US" sz="2400" dirty="0"/>
              <a:t> are the two biggest pressures in the area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Too much competition!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Key is to stop them before they become a issue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9AB0D2-3B03-9240-927A-C72B32F0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836" y="1135856"/>
            <a:ext cx="7024555" cy="4683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2AE77E-4607-F644-9E8A-99BD814BEBA5}"/>
              </a:ext>
            </a:extLst>
          </p:cNvPr>
          <p:cNvSpPr txBox="1"/>
          <p:nvPr/>
        </p:nvSpPr>
        <p:spPr>
          <a:xfrm>
            <a:off x="5123199" y="5818892"/>
            <a:ext cx="169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Lampman</a:t>
            </a:r>
            <a:r>
              <a:rPr lang="en-US" dirty="0"/>
              <a:t>,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3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A3C75-5432-ED4F-98C7-DA43AFF54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661"/>
            <a:ext cx="9601200" cy="719922"/>
          </a:xfrm>
        </p:spPr>
        <p:txBody>
          <a:bodyPr>
            <a:normAutofit/>
          </a:bodyPr>
          <a:lstStyle/>
          <a:p>
            <a:r>
              <a:rPr lang="en-US" sz="4000" dirty="0"/>
              <a:t>Stopping Weeds at the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0B8F2-C5AE-A74E-9284-FC470C26F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4262"/>
            <a:ext cx="3720921" cy="3738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Control: pre-emergent herbicide (Dimension)</a:t>
            </a:r>
          </a:p>
          <a:p>
            <a:pPr indent="-457200">
              <a:buFont typeface="Wingdings" pitchFamily="2" charset="2"/>
              <a:buChar char="§"/>
            </a:pPr>
            <a:r>
              <a:rPr lang="en-US" sz="2400" i="0" dirty="0"/>
              <a:t>Creates a barrier</a:t>
            </a:r>
          </a:p>
          <a:p>
            <a:pPr indent="-457200">
              <a:buFont typeface="Wingdings" pitchFamily="2" charset="2"/>
              <a:buChar char="§"/>
            </a:pPr>
            <a:r>
              <a:rPr lang="en-US" sz="2400" i="0" dirty="0"/>
              <a:t>Halts meristematic growth at the roots</a:t>
            </a:r>
          </a:p>
          <a:p>
            <a:pPr indent="-457200">
              <a:buFont typeface="Wingdings" pitchFamily="2" charset="2"/>
              <a:buChar char="§"/>
            </a:pPr>
            <a:r>
              <a:rPr lang="en-US" sz="2400" i="0" dirty="0"/>
              <a:t>Will not be able to grow past juvenile stage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F1BFB-0358-F04C-83D8-EC1EAD362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374" y="1647200"/>
            <a:ext cx="7716626" cy="3593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9F341-935F-C149-9223-B4BF26622370}"/>
              </a:ext>
            </a:extLst>
          </p:cNvPr>
          <p:cNvSpPr txBox="1"/>
          <p:nvPr/>
        </p:nvSpPr>
        <p:spPr>
          <a:xfrm>
            <a:off x="4475374" y="5277949"/>
            <a:ext cx="1243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Biczo</a:t>
            </a:r>
            <a:r>
              <a:rPr lang="en-US" dirty="0"/>
              <a:t>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402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E9956-B458-6642-87E2-B93AEDC84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09" y="582768"/>
            <a:ext cx="9601200" cy="795271"/>
          </a:xfrm>
        </p:spPr>
        <p:txBody>
          <a:bodyPr>
            <a:normAutofit/>
          </a:bodyPr>
          <a:lstStyle/>
          <a:p>
            <a:r>
              <a:rPr lang="en-US" sz="4000" dirty="0"/>
              <a:t>Fungicides: Where Do We Use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761C4-974A-4D45-ABCB-33992D14E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809" y="1378039"/>
            <a:ext cx="9601200" cy="448936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Dollar spot and brown patch are the two key diseases and can be managed through a strong fertility program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Turf that has not previously been treated should not be treated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As with humans and medicine, turfgrass will develop a dependency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Prices outweigh practicality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929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1981A-AC46-C34B-8ABC-8A8A62851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725"/>
            <a:ext cx="9601200" cy="767858"/>
          </a:xfrm>
        </p:spPr>
        <p:txBody>
          <a:bodyPr>
            <a:normAutofit/>
          </a:bodyPr>
          <a:lstStyle/>
          <a:p>
            <a:r>
              <a:rPr lang="en-US" sz="4000" dirty="0"/>
              <a:t>Fungal Endophytes of Turfgrass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15B4B-A3D6-0A4A-AA37-35D777B13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7896"/>
            <a:ext cx="525780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Certain endophytes have a symbiotic relationship with turf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Ward off surface feeding insects such as sod webworms and chinch bugs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Does not do anything for root feeding insects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8A9291-17A8-9344-9A04-DE46791EEC21}"/>
              </a:ext>
            </a:extLst>
          </p:cNvPr>
          <p:cNvSpPr txBox="1">
            <a:spLocks/>
          </p:cNvSpPr>
          <p:nvPr/>
        </p:nvSpPr>
        <p:spPr>
          <a:xfrm>
            <a:off x="6508124" y="2160623"/>
            <a:ext cx="5257800" cy="2985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/>
              <a:t>TURFGRASS SPECIES</a:t>
            </a:r>
          </a:p>
          <a:p>
            <a:pPr marL="514350" indent="-514350">
              <a:buAutoNum type="arabicPeriod"/>
            </a:pPr>
            <a:r>
              <a:rPr lang="en-US" dirty="0"/>
              <a:t>Tall fescue</a:t>
            </a:r>
          </a:p>
          <a:p>
            <a:pPr marL="514350" indent="-514350">
              <a:buAutoNum type="arabicPeriod"/>
            </a:pPr>
            <a:r>
              <a:rPr lang="en-US" dirty="0"/>
              <a:t>Ryegrass</a:t>
            </a:r>
          </a:p>
          <a:p>
            <a:pPr marL="514350" indent="-514350">
              <a:buAutoNum type="arabicPeriod"/>
            </a:pPr>
            <a:r>
              <a:rPr lang="en-US" dirty="0"/>
              <a:t>Fine fescue</a:t>
            </a:r>
          </a:p>
        </p:txBody>
      </p:sp>
    </p:spTree>
    <p:extLst>
      <p:ext uri="{BB962C8B-B14F-4D97-AF65-F5344CB8AC3E}">
        <p14:creationId xmlns:p14="http://schemas.microsoft.com/office/powerpoint/2010/main" val="2908468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EE5A-7773-5246-B22A-1B527076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203" y="338137"/>
            <a:ext cx="3290552" cy="859598"/>
          </a:xfrm>
        </p:spPr>
        <p:txBody>
          <a:bodyPr>
            <a:normAutofit/>
          </a:bodyPr>
          <a:lstStyle/>
          <a:p>
            <a:r>
              <a:rPr lang="en-US" sz="4000" dirty="0"/>
              <a:t>Grub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92F22-67F3-4845-A4B5-0FDB6A3FF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203" y="1642057"/>
            <a:ext cx="3973132" cy="3581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Grubs are the larval form of beetles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Feed on the roots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Control: </a:t>
            </a:r>
            <a:r>
              <a:rPr lang="en-US" sz="2400" dirty="0" err="1"/>
              <a:t>Acelepryn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A0D69-89E4-5149-BB6B-E98F7F8EC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093" y="1326524"/>
            <a:ext cx="7306604" cy="4449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D4D92C-766E-7C48-BF43-FDE53299E098}"/>
              </a:ext>
            </a:extLst>
          </p:cNvPr>
          <p:cNvSpPr txBox="1"/>
          <p:nvPr/>
        </p:nvSpPr>
        <p:spPr>
          <a:xfrm>
            <a:off x="4855335" y="5851400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Main, 2005</a:t>
            </a:r>
          </a:p>
        </p:txBody>
      </p:sp>
    </p:spTree>
    <p:extLst>
      <p:ext uri="{BB962C8B-B14F-4D97-AF65-F5344CB8AC3E}">
        <p14:creationId xmlns:p14="http://schemas.microsoft.com/office/powerpoint/2010/main" val="923053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D5D0D-8022-4546-B22E-BA6C650C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203" y="428222"/>
            <a:ext cx="9601200" cy="808149"/>
          </a:xfrm>
        </p:spPr>
        <p:txBody>
          <a:bodyPr>
            <a:normAutofit/>
          </a:bodyPr>
          <a:lstStyle/>
          <a:p>
            <a:r>
              <a:rPr lang="en-US" sz="40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C2518-6048-0048-B69B-92D53F3A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203" y="1474631"/>
            <a:ext cx="9601200" cy="3581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 the creation of this plan we took into account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Budget limitations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Time constraints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Practicality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We’ve worked to create the most cost efficient, most effective plan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By following each step, the end product will be a denser, safer playing surface</a:t>
            </a:r>
          </a:p>
        </p:txBody>
      </p:sp>
    </p:spTree>
    <p:extLst>
      <p:ext uri="{BB962C8B-B14F-4D97-AF65-F5344CB8AC3E}">
        <p14:creationId xmlns:p14="http://schemas.microsoft.com/office/powerpoint/2010/main" val="2721258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2387-CAD1-C442-A658-C99B9BE8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538" y="2372932"/>
            <a:ext cx="3010384" cy="1485900"/>
          </a:xfrm>
        </p:spPr>
        <p:txBody>
          <a:bodyPr>
            <a:normAutofit/>
          </a:bodyPr>
          <a:lstStyle/>
          <a:p>
            <a:r>
              <a:rPr lang="en-US" sz="4000" dirty="0"/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48D5E-3411-574A-8D0E-94F8E92E2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14" y="501010"/>
            <a:ext cx="8238186" cy="5516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BA31DD-2C0C-884D-AA84-0AB6500D62C8}"/>
              </a:ext>
            </a:extLst>
          </p:cNvPr>
          <p:cNvSpPr txBox="1"/>
          <p:nvPr/>
        </p:nvSpPr>
        <p:spPr>
          <a:xfrm>
            <a:off x="3853950" y="6017653"/>
            <a:ext cx="4079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Envorinmental</a:t>
            </a:r>
            <a:r>
              <a:rPr lang="en-US" dirty="0"/>
              <a:t> Turf Management 2016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84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8098-92CD-3A46-BA89-EDF8B60A4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69513"/>
          </a:xfrm>
        </p:spPr>
        <p:txBody>
          <a:bodyPr>
            <a:normAutofit/>
          </a:bodyPr>
          <a:lstStyle/>
          <a:p>
            <a:r>
              <a:rPr lang="en-US" sz="4000" dirty="0"/>
              <a:t>Meet the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E492D-A161-444E-B699-DED4D781D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64783"/>
            <a:ext cx="9601200" cy="35814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Geoff Rinehart – Professor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Max </a:t>
            </a:r>
            <a:r>
              <a:rPr lang="en-US" sz="2400" dirty="0" err="1"/>
              <a:t>Sturges</a:t>
            </a: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Bryson Spaulding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Jason Wildt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Ryan </a:t>
            </a:r>
            <a:r>
              <a:rPr lang="en-US" sz="2400" dirty="0" err="1"/>
              <a:t>Geils</a:t>
            </a: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Clayton Young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Tyler Johnson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286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14794-11AA-D04C-B74C-17BD9D724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203" y="312313"/>
            <a:ext cx="9601200" cy="1485900"/>
          </a:xfrm>
        </p:spPr>
        <p:txBody>
          <a:bodyPr>
            <a:normAutofit/>
          </a:bodyPr>
          <a:lstStyle/>
          <a:p>
            <a:r>
              <a:rPr lang="en-US" sz="40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839FE-4B8A-0043-A523-49E97CBF6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203" y="1171174"/>
            <a:ext cx="9601200" cy="474693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sz="2600" dirty="0" err="1">
                <a:solidFill>
                  <a:schemeClr val="tx1"/>
                </a:solidFill>
              </a:rPr>
              <a:t>Biczo</a:t>
            </a:r>
            <a:r>
              <a:rPr lang="en-US" sz="2600" dirty="0">
                <a:solidFill>
                  <a:schemeClr val="tx1"/>
                </a:solidFill>
              </a:rPr>
              <a:t>, V. (2018, Feb 1). </a:t>
            </a:r>
            <a:r>
              <a:rPr lang="en-US" sz="2600" i="1" dirty="0">
                <a:solidFill>
                  <a:schemeClr val="tx1"/>
                </a:solidFill>
              </a:rPr>
              <a:t>Early Turf Protection From Summer Weeds</a:t>
            </a:r>
            <a:r>
              <a:rPr lang="en-US" sz="2600" dirty="0">
                <a:solidFill>
                  <a:schemeClr val="tx1"/>
                </a:solidFill>
              </a:rPr>
              <a:t>. Retrieved from </a:t>
            </a:r>
            <a:r>
              <a:rPr lang="en-US" sz="2600" dirty="0" err="1">
                <a:solidFill>
                  <a:schemeClr val="tx1"/>
                </a:solidFill>
              </a:rPr>
              <a:t>ewing</a:t>
            </a:r>
            <a:r>
              <a:rPr lang="en-US" sz="2600" dirty="0">
                <a:solidFill>
                  <a:schemeClr val="tx1"/>
                </a:solidFill>
              </a:rPr>
              <a:t> Irrigation and Landscape Supply: </a:t>
            </a:r>
            <a:r>
              <a:rPr lang="en-US" sz="26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https://www.ewingirrigation.com/news/blog/early-turf-protection-from-summer-weeds/</a:t>
            </a:r>
            <a:endParaRPr lang="en-US" sz="26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Environme</a:t>
            </a:r>
            <a:r>
              <a:rPr lang="en-US" sz="2600" dirty="0"/>
              <a:t>ntal Turf Management. (2016). </a:t>
            </a:r>
            <a:r>
              <a:rPr lang="en-US" sz="2600" i="1" dirty="0" err="1"/>
              <a:t>pecializing</a:t>
            </a:r>
            <a:r>
              <a:rPr lang="en-US" sz="2600" i="1" dirty="0"/>
              <a:t> In Sports Fields, Commercial And High End Residential Turf Installations With Sustainable Nutrition Management</a:t>
            </a:r>
            <a:r>
              <a:rPr lang="en-US" sz="2600" dirty="0"/>
              <a:t>. Retrieved from Environmental Turf Management: http://</a:t>
            </a:r>
            <a:r>
              <a:rPr lang="en-US" sz="2600" dirty="0" err="1"/>
              <a:t>etmturf.com</a:t>
            </a:r>
            <a:endParaRPr lang="en-US" sz="2600" dirty="0"/>
          </a:p>
          <a:p>
            <a:pPr>
              <a:buFont typeface="Wingdings" pitchFamily="2" charset="2"/>
              <a:buChar char="§"/>
            </a:pPr>
            <a:r>
              <a:rPr lang="en-US" sz="2600" dirty="0" err="1">
                <a:solidFill>
                  <a:schemeClr val="tx1"/>
                </a:solidFill>
              </a:rPr>
              <a:t>Lampman</a:t>
            </a:r>
            <a:r>
              <a:rPr lang="en-US" sz="2600" dirty="0">
                <a:solidFill>
                  <a:schemeClr val="tx1"/>
                </a:solidFill>
              </a:rPr>
              <a:t>, J. (2015, Sep 24). </a:t>
            </a:r>
            <a:r>
              <a:rPr lang="en-US" sz="2600" i="1" dirty="0">
                <a:solidFill>
                  <a:schemeClr val="tx1"/>
                </a:solidFill>
              </a:rPr>
              <a:t>The ABCs of School and Childcare Pest Management</a:t>
            </a:r>
            <a:r>
              <a:rPr lang="en-US" sz="2600" dirty="0">
                <a:solidFill>
                  <a:schemeClr val="tx1"/>
                </a:solidFill>
              </a:rPr>
              <a:t>. Retrieved from Cornell Blogs: </a:t>
            </a:r>
            <a:r>
              <a:rPr lang="en-US" sz="26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https://blogs.cornell.edu/schoolchildcareipm/2015/09/24/what-now-autumn-sports-field-management/</a:t>
            </a:r>
            <a:endParaRPr lang="en-US" sz="26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Madera's Golf Club. (2017, Jul 11). </a:t>
            </a:r>
            <a:r>
              <a:rPr lang="en-US" sz="2600" i="1" dirty="0">
                <a:solidFill>
                  <a:schemeClr val="tx1"/>
                </a:solidFill>
              </a:rPr>
              <a:t>Summer Maintenance – Fairway Aerification</a:t>
            </a:r>
            <a:r>
              <a:rPr lang="en-US" sz="2600" dirty="0">
                <a:solidFill>
                  <a:schemeClr val="tx1"/>
                </a:solidFill>
              </a:rPr>
              <a:t>. Retrieved from </a:t>
            </a:r>
            <a:r>
              <a:rPr lang="en-US" sz="2600" dirty="0" err="1">
                <a:solidFill>
                  <a:schemeClr val="tx1"/>
                </a:solidFill>
              </a:rPr>
              <a:t>Medera's</a:t>
            </a:r>
            <a:r>
              <a:rPr lang="en-US" sz="2600" dirty="0">
                <a:solidFill>
                  <a:schemeClr val="tx1"/>
                </a:solidFill>
              </a:rPr>
              <a:t> Golf: </a:t>
            </a:r>
            <a:r>
              <a:rPr lang="en-US" sz="26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https://blog.maderasgolf.com/2017/07/11/summer-maintenance-fairway-aerification/</a:t>
            </a:r>
            <a:endParaRPr lang="en-US" sz="2600" dirty="0"/>
          </a:p>
          <a:p>
            <a:pPr>
              <a:buFont typeface="Wingdings" pitchFamily="2" charset="2"/>
              <a:buChar char="§"/>
            </a:pPr>
            <a:r>
              <a:rPr lang="en-US" sz="2600" dirty="0"/>
              <a:t>Main. (2005). </a:t>
            </a:r>
            <a:r>
              <a:rPr lang="en-US" sz="2600" i="1" dirty="0"/>
              <a:t>Got Pests</a:t>
            </a:r>
            <a:r>
              <a:rPr lang="en-US" sz="2600" dirty="0"/>
              <a:t>. Retrieved from Main: https://</a:t>
            </a:r>
            <a:r>
              <a:rPr lang="en-US" sz="2600" dirty="0" err="1"/>
              <a:t>www.maine</a:t>
            </a:r>
            <a:r>
              <a:rPr lang="en-US" dirty="0" err="1"/>
              <a:t>.gov</a:t>
            </a:r>
            <a:r>
              <a:rPr lang="en-US" dirty="0"/>
              <a:t>/</a:t>
            </a:r>
            <a:r>
              <a:rPr lang="en-US" dirty="0" err="1"/>
              <a:t>dacf</a:t>
            </a:r>
            <a:r>
              <a:rPr lang="en-US" dirty="0"/>
              <a:t>/</a:t>
            </a:r>
            <a:r>
              <a:rPr lang="en-US" dirty="0" err="1"/>
              <a:t>php</a:t>
            </a:r>
            <a:r>
              <a:rPr lang="en-US" dirty="0"/>
              <a:t>/</a:t>
            </a:r>
            <a:r>
              <a:rPr lang="en-US" dirty="0" err="1"/>
              <a:t>gotpests</a:t>
            </a:r>
            <a:r>
              <a:rPr lang="en-US" dirty="0"/>
              <a:t>/bugs/</a:t>
            </a:r>
            <a:r>
              <a:rPr lang="en-US" dirty="0" err="1"/>
              <a:t>grubs.htm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222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E3C5-7724-9742-862B-6BACC933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00" y="518375"/>
            <a:ext cx="6624995" cy="742950"/>
          </a:xfrm>
        </p:spPr>
        <p:txBody>
          <a:bodyPr>
            <a:normAutofit/>
          </a:bodyPr>
          <a:lstStyle/>
          <a:p>
            <a:r>
              <a:rPr lang="en-US" sz="4000" dirty="0"/>
              <a:t>Agronomic Plan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1FE5D-EEB1-8F48-970D-A3D91AD47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00" y="1648765"/>
            <a:ext cx="5672138" cy="255645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Ground work for establishing a standard for </a:t>
            </a:r>
            <a:r>
              <a:rPr lang="en-US" sz="2400" dirty="0" err="1"/>
              <a:t>turfgrass</a:t>
            </a:r>
            <a:r>
              <a:rPr lang="en-US" sz="2400" dirty="0"/>
              <a:t> management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Organizing and budgeting each step in the process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Providing a uniform and consistent playing surface throughout the season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8DD64-D64F-464B-919C-88AA39643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5692" y="839535"/>
            <a:ext cx="6864353" cy="5148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CF46D0-5B69-4645-A55E-668A13465F38}"/>
              </a:ext>
            </a:extLst>
          </p:cNvPr>
          <p:cNvSpPr txBox="1"/>
          <p:nvPr/>
        </p:nvSpPr>
        <p:spPr>
          <a:xfrm>
            <a:off x="4350432" y="6476511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Fallston Recreation Center </a:t>
            </a:r>
          </a:p>
        </p:txBody>
      </p:sp>
    </p:spTree>
    <p:extLst>
      <p:ext uri="{BB962C8B-B14F-4D97-AF65-F5344CB8AC3E}">
        <p14:creationId xmlns:p14="http://schemas.microsoft.com/office/powerpoint/2010/main" val="1883053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40666"/>
            <a:ext cx="9601200" cy="1014046"/>
          </a:xfrm>
        </p:spPr>
        <p:txBody>
          <a:bodyPr>
            <a:normAutofit/>
          </a:bodyPr>
          <a:lstStyle/>
          <a:p>
            <a:r>
              <a:rPr lang="en-US" sz="4000" dirty="0" err="1"/>
              <a:t>Overseeding</a:t>
            </a:r>
            <a:r>
              <a:rPr lang="en-US" sz="4000" dirty="0"/>
              <a:t> and Spot Seeding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732208"/>
            <a:ext cx="9601200" cy="3581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Three different types of blends: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Seed Mix 1: Newsom Trio Mix (80% Tall Fescue, 10% Perennial Ryegrass, 10% Kentucky Bluegrass) $75.00 per 50 lb. bag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Seed Mix 2: Newsom Tall Fescue Blend (100% Tall Fescue) $69.00 per 50 lb. bag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Seed Mix 3: Newsom Premium Mix (90% Tall Fescue, 10% Perennial Ryegrass) $68.00 per 50 lb. bag</a:t>
            </a:r>
          </a:p>
        </p:txBody>
      </p:sp>
    </p:spTree>
    <p:extLst>
      <p:ext uri="{BB962C8B-B14F-4D97-AF65-F5344CB8AC3E}">
        <p14:creationId xmlns:p14="http://schemas.microsoft.com/office/powerpoint/2010/main" val="1805471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16D9E2-6A8F-6040-B22E-2A554FE58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75" y="2101733"/>
            <a:ext cx="11466725" cy="1663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DDB9FF-DC3F-E64B-98D9-8B4173B2958E}"/>
              </a:ext>
            </a:extLst>
          </p:cNvPr>
          <p:cNvSpPr txBox="1"/>
          <p:nvPr/>
        </p:nvSpPr>
        <p:spPr>
          <a:xfrm>
            <a:off x="1187438" y="504259"/>
            <a:ext cx="5824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Overseeding</a:t>
            </a:r>
            <a:r>
              <a:rPr lang="en-US" sz="4000" dirty="0"/>
              <a:t> Cost Analysis</a:t>
            </a:r>
          </a:p>
        </p:txBody>
      </p:sp>
    </p:spTree>
    <p:extLst>
      <p:ext uri="{BB962C8B-B14F-4D97-AF65-F5344CB8AC3E}">
        <p14:creationId xmlns:p14="http://schemas.microsoft.com/office/powerpoint/2010/main" val="269608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141" y="423638"/>
            <a:ext cx="5971510" cy="1250616"/>
          </a:xfrm>
        </p:spPr>
        <p:txBody>
          <a:bodyPr>
            <a:normAutofit/>
          </a:bodyPr>
          <a:lstStyle/>
          <a:p>
            <a:r>
              <a:rPr lang="en-US" sz="4000" dirty="0"/>
              <a:t>Aerification: </a:t>
            </a:r>
            <a:br>
              <a:rPr lang="en-US" sz="4000" dirty="0"/>
            </a:br>
            <a:r>
              <a:rPr lang="en-US" sz="4000" dirty="0"/>
              <a:t>Deep-</a:t>
            </a:r>
            <a:r>
              <a:rPr lang="en-US" sz="4000" dirty="0" err="1"/>
              <a:t>tining</a:t>
            </a:r>
            <a:r>
              <a:rPr lang="en-US" sz="4000" dirty="0"/>
              <a:t>, </a:t>
            </a:r>
            <a:r>
              <a:rPr lang="en-US" sz="4000" dirty="0" err="1"/>
              <a:t>Verti</a:t>
            </a:r>
            <a:r>
              <a:rPr lang="en-US" sz="4000" dirty="0"/>
              <a:t>-Quake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062" y="1959889"/>
            <a:ext cx="4514045" cy="3581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Compaction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Drainage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Air/gas exchange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Potential to be contracted out</a:t>
            </a:r>
          </a:p>
          <a:p>
            <a:pPr lvl="1"/>
            <a:endParaRPr lang="en-US" dirty="0"/>
          </a:p>
          <a:p>
            <a:pPr marL="914400" lvl="2" indent="0">
              <a:buNone/>
            </a:pP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2D61E-32B8-6849-9C7F-82210D4CA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26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208F2A-02F5-4A49-9855-AB649F71E807}"/>
              </a:ext>
            </a:extLst>
          </p:cNvPr>
          <p:cNvSpPr txBox="1"/>
          <p:nvPr/>
        </p:nvSpPr>
        <p:spPr>
          <a:xfrm>
            <a:off x="4388371" y="6446820"/>
            <a:ext cx="2655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Madera's Golf Club, 2017</a:t>
            </a:r>
          </a:p>
        </p:txBody>
      </p:sp>
    </p:spTree>
    <p:extLst>
      <p:ext uri="{BB962C8B-B14F-4D97-AF65-F5344CB8AC3E}">
        <p14:creationId xmlns:p14="http://schemas.microsoft.com/office/powerpoint/2010/main" val="4015336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840" y="428223"/>
            <a:ext cx="9601200" cy="1485900"/>
          </a:xfrm>
        </p:spPr>
        <p:txBody>
          <a:bodyPr>
            <a:normAutofit/>
          </a:bodyPr>
          <a:lstStyle/>
          <a:p>
            <a:r>
              <a:rPr lang="en-US" sz="4000" dirty="0"/>
              <a:t>Mowing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144" y="1796603"/>
            <a:ext cx="9601200" cy="3581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Drop of mowing height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/>
              <a:t>increased </a:t>
            </a:r>
            <a:r>
              <a:rPr lang="en-US" sz="2400" dirty="0" err="1"/>
              <a:t>tillering</a:t>
            </a:r>
            <a:endParaRPr lang="en-US" sz="2400" dirty="0"/>
          </a:p>
          <a:p>
            <a:pPr lvl="1">
              <a:buFont typeface="Wingdings" pitchFamily="2" charset="2"/>
              <a:buChar char="§"/>
            </a:pPr>
            <a:r>
              <a:rPr lang="en-US" sz="2400" dirty="0"/>
              <a:t>increased density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Routinely switch mowing directions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Drop in mowing height attainable?</a:t>
            </a:r>
          </a:p>
        </p:txBody>
      </p:sp>
    </p:spTree>
    <p:extLst>
      <p:ext uri="{BB962C8B-B14F-4D97-AF65-F5344CB8AC3E}">
        <p14:creationId xmlns:p14="http://schemas.microsoft.com/office/powerpoint/2010/main" val="1353577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082" y="273676"/>
            <a:ext cx="9601200" cy="730876"/>
          </a:xfrm>
        </p:spPr>
        <p:txBody>
          <a:bodyPr>
            <a:normAutofit/>
          </a:bodyPr>
          <a:lstStyle/>
          <a:p>
            <a:r>
              <a:rPr lang="en-US" sz="4000" dirty="0"/>
              <a:t>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082" y="1229931"/>
            <a:ext cx="10105697" cy="529965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800" dirty="0"/>
              <a:t>Seeding</a:t>
            </a:r>
          </a:p>
          <a:p>
            <a:pPr lvl="1"/>
            <a:r>
              <a:rPr lang="en-US" sz="4400" i="0" dirty="0"/>
              <a:t>Seed Mix 1: Newsom Trio Mix (80% Tall Fescue, 10% Perennial Ryegrass, 10% Kentucky Bluegrass) $75.00 per 50 lb. bag</a:t>
            </a:r>
          </a:p>
          <a:p>
            <a:pPr lvl="1"/>
            <a:endParaRPr lang="en-US" sz="4400" i="0" dirty="0"/>
          </a:p>
          <a:p>
            <a:pPr lvl="1"/>
            <a:r>
              <a:rPr lang="en-US" sz="4400" i="0" dirty="0"/>
              <a:t>Mixed stand promotes less disease, less insects, less problems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Aerification</a:t>
            </a:r>
          </a:p>
          <a:p>
            <a:pPr lvl="1"/>
            <a:r>
              <a:rPr lang="en-US" sz="4400" i="0" dirty="0"/>
              <a:t>Deep-</a:t>
            </a:r>
            <a:r>
              <a:rPr lang="en-US" sz="4400" i="0" dirty="0" err="1"/>
              <a:t>tining</a:t>
            </a:r>
            <a:r>
              <a:rPr lang="en-US" sz="4400" i="0" dirty="0"/>
              <a:t> by way of rented tractor attachments, or contracted out</a:t>
            </a:r>
          </a:p>
          <a:p>
            <a:pPr lvl="1"/>
            <a:endParaRPr lang="en-US" sz="4400" i="0" dirty="0"/>
          </a:p>
          <a:p>
            <a:pPr lvl="1"/>
            <a:r>
              <a:rPr lang="en-US" sz="4400" i="0" dirty="0"/>
              <a:t>relieves soil compaction by fracturing the soil profile, allowing more oxygen for the roots as well as creating drainage channels</a:t>
            </a:r>
          </a:p>
          <a:p>
            <a:pPr lvl="1"/>
            <a:endParaRPr lang="en-US" sz="4400" i="0" dirty="0"/>
          </a:p>
          <a:p>
            <a:pPr marL="0" indent="0">
              <a:buNone/>
            </a:pPr>
            <a:r>
              <a:rPr lang="en-US" sz="4400" i="0" dirty="0"/>
              <a:t>Mowing</a:t>
            </a:r>
          </a:p>
          <a:p>
            <a:pPr lvl="1"/>
            <a:r>
              <a:rPr lang="en-US" sz="4400" i="0" dirty="0"/>
              <a:t>Change the mowing height to 2 - 2.25 inches, with a twice weekly mowing schedule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496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A936-93E9-8847-AD6E-8BF8384F7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97" y="441101"/>
            <a:ext cx="9601200" cy="743755"/>
          </a:xfrm>
        </p:spPr>
        <p:txBody>
          <a:bodyPr>
            <a:normAutofit/>
          </a:bodyPr>
          <a:lstStyle/>
          <a:p>
            <a:r>
              <a:rPr lang="en-US" sz="4000" dirty="0"/>
              <a:t>Fertilization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01A29-ACBF-1B4C-9557-4FC67D62F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597" y="1313645"/>
            <a:ext cx="9601200" cy="47651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Three major nutrients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Nitrogen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Growth Nutrient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Phosphorus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Root Nutrient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2011 Maryland Fertilizer Use Act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Potassium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i="0" dirty="0"/>
              <a:t>Plant Hardiness Nutrient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1702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744</Words>
  <Application>Microsoft Macintosh PowerPoint</Application>
  <PresentationFormat>Widescreen</PresentationFormat>
  <Paragraphs>127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Franklin Gothic Book</vt:lpstr>
      <vt:lpstr>Wingdings</vt:lpstr>
      <vt:lpstr>Crop</vt:lpstr>
      <vt:lpstr>Agronomic Turfgrass Management Plan Harford County</vt:lpstr>
      <vt:lpstr>Meet the Team</vt:lpstr>
      <vt:lpstr>Agronomic Plan Benefits</vt:lpstr>
      <vt:lpstr>Overseeding and Spot Seeding</vt:lpstr>
      <vt:lpstr>PowerPoint Presentation</vt:lpstr>
      <vt:lpstr>Aerification:  Deep-tining, Verti-Quake</vt:lpstr>
      <vt:lpstr>Mowing Practices</vt:lpstr>
      <vt:lpstr>Recommendations</vt:lpstr>
      <vt:lpstr>Fertilization</vt:lpstr>
      <vt:lpstr>Fertilization Cost Analysis: Spring</vt:lpstr>
      <vt:lpstr>Fertilization Cost Analysis: Fall</vt:lpstr>
      <vt:lpstr>Basics of an Effective IPM Strategy</vt:lpstr>
      <vt:lpstr>Weed Pressure</vt:lpstr>
      <vt:lpstr>Stopping Weeds at the Source</vt:lpstr>
      <vt:lpstr>Fungicides: Where Do We Use Them?</vt:lpstr>
      <vt:lpstr>Fungal Endophytes of Turfgrass</vt:lpstr>
      <vt:lpstr>Grub Control</vt:lpstr>
      <vt:lpstr>Conclusion</vt:lpstr>
      <vt:lpstr>Questions?</vt:lpstr>
      <vt:lpstr>References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Agronomic Turfgrass Management Plan Harford County</dc:title>
  <dc:creator>Jason Stuart Wildt</dc:creator>
  <cp:lastModifiedBy>Claudia Kousoulas</cp:lastModifiedBy>
  <cp:revision>13</cp:revision>
  <dcterms:created xsi:type="dcterms:W3CDTF">2019-04-29T13:34:04Z</dcterms:created>
  <dcterms:modified xsi:type="dcterms:W3CDTF">2019-06-29T02:40:46Z</dcterms:modified>
</cp:coreProperties>
</file>