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 id="2147483654" r:id="rId2"/>
  </p:sldMasterIdLst>
  <p:notesMasterIdLst>
    <p:notesMasterId r:id="rId51"/>
  </p:notesMasterIdLst>
  <p:sldIdLst>
    <p:sldId id="256" r:id="rId3"/>
    <p:sldId id="257" r:id="rId4"/>
    <p:sldId id="258" r:id="rId5"/>
    <p:sldId id="310" r:id="rId6"/>
    <p:sldId id="259" r:id="rId7"/>
    <p:sldId id="260" r:id="rId8"/>
    <p:sldId id="1813" r:id="rId9"/>
    <p:sldId id="261" r:id="rId10"/>
    <p:sldId id="264" r:id="rId11"/>
    <p:sldId id="265" r:id="rId12"/>
    <p:sldId id="266" r:id="rId13"/>
    <p:sldId id="267" r:id="rId14"/>
    <p:sldId id="268" r:id="rId15"/>
    <p:sldId id="269" r:id="rId16"/>
    <p:sldId id="270" r:id="rId17"/>
    <p:sldId id="271" r:id="rId18"/>
    <p:sldId id="272" r:id="rId19"/>
    <p:sldId id="403" r:id="rId20"/>
    <p:sldId id="396" r:id="rId21"/>
    <p:sldId id="397" r:id="rId22"/>
    <p:sldId id="1746" r:id="rId23"/>
    <p:sldId id="1806" r:id="rId24"/>
    <p:sldId id="1747" r:id="rId25"/>
    <p:sldId id="1807" r:id="rId26"/>
    <p:sldId id="287" r:id="rId27"/>
    <p:sldId id="1808" r:id="rId28"/>
    <p:sldId id="1809" r:id="rId29"/>
    <p:sldId id="290" r:id="rId30"/>
    <p:sldId id="291" r:id="rId31"/>
    <p:sldId id="292" r:id="rId32"/>
    <p:sldId id="293" r:id="rId33"/>
    <p:sldId id="294" r:id="rId34"/>
    <p:sldId id="295" r:id="rId35"/>
    <p:sldId id="296" r:id="rId36"/>
    <p:sldId id="297" r:id="rId37"/>
    <p:sldId id="298" r:id="rId38"/>
    <p:sldId id="1810" r:id="rId39"/>
    <p:sldId id="1811" r:id="rId40"/>
    <p:sldId id="301" r:id="rId41"/>
    <p:sldId id="302" r:id="rId42"/>
    <p:sldId id="303" r:id="rId43"/>
    <p:sldId id="1812" r:id="rId44"/>
    <p:sldId id="1816" r:id="rId45"/>
    <p:sldId id="1814" r:id="rId46"/>
    <p:sldId id="306" r:id="rId47"/>
    <p:sldId id="305" r:id="rId48"/>
    <p:sldId id="1815" r:id="rId49"/>
    <p:sldId id="308" r:id="rId50"/>
  </p:sldIdLst>
  <p:sldSz cx="9144000" cy="5143500" type="screen16x9"/>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2D200454-40CA-4A62-9FC3-DE9A4176ACB9}">
      <p15:notesGuideLst xmlns:p15="http://schemas.microsoft.com/office/powerpoint/2012/main">
        <p15:guide id="1" orient="horz" pos="2304">
          <p15:clr>
            <a:srgbClr val="000000"/>
          </p15:clr>
        </p15:guide>
        <p15:guide id="2" pos="3024">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gGzMjqZFPKwnap/ngNl5fFPTA7V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Hewitt"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9" autoAdjust="0"/>
    <p:restoredTop sz="97459" autoAdjust="0"/>
  </p:normalViewPr>
  <p:slideViewPr>
    <p:cSldViewPr snapToGrid="0">
      <p:cViewPr varScale="1">
        <p:scale>
          <a:sx n="216" d="100"/>
          <a:sy n="216" d="100"/>
        </p:scale>
        <p:origin x="546" y="168"/>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7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4160521" cy="364761"/>
          </a:xfrm>
          <a:prstGeom prst="rect">
            <a:avLst/>
          </a:prstGeom>
          <a:noFill/>
          <a:ln>
            <a:noFill/>
          </a:ln>
        </p:spPr>
        <p:txBody>
          <a:bodyPr spcFirstLastPara="1" wrap="square" lIns="95725" tIns="47850" rIns="95725" bIns="478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9pPr>
          </a:lstStyle>
          <a:p>
            <a:endParaRPr/>
          </a:p>
        </p:txBody>
      </p:sp>
      <p:sp>
        <p:nvSpPr>
          <p:cNvPr id="4" name="Google Shape;4;n"/>
          <p:cNvSpPr>
            <a:spLocks noGrp="1" noRot="1" noChangeAspect="1"/>
          </p:cNvSpPr>
          <p:nvPr>
            <p:ph type="sldImg" idx="3"/>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lvl1pPr marL="457200" marR="0" lvl="0" indent="-228600" algn="l" rtl="0">
              <a:lnSpc>
                <a:spcPct val="100000"/>
              </a:lnSpc>
              <a:spcBef>
                <a:spcPts val="270"/>
              </a:spcBef>
              <a:spcAft>
                <a:spcPts val="0"/>
              </a:spcAft>
              <a:buClr>
                <a:srgbClr val="000000"/>
              </a:buClr>
              <a:buSzPts val="1400"/>
              <a:buFont typeface="Arial"/>
              <a:buNone/>
              <a:defRPr sz="9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270"/>
              </a:spcBef>
              <a:spcAft>
                <a:spcPts val="0"/>
              </a:spcAft>
              <a:buClr>
                <a:srgbClr val="000000"/>
              </a:buClr>
              <a:buSzPts val="1400"/>
              <a:buFont typeface="Arial"/>
              <a:buNone/>
              <a:defRPr sz="9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270"/>
              </a:spcBef>
              <a:spcAft>
                <a:spcPts val="0"/>
              </a:spcAft>
              <a:buClr>
                <a:srgbClr val="000000"/>
              </a:buClr>
              <a:buSzPts val="1400"/>
              <a:buFont typeface="Arial"/>
              <a:buNone/>
              <a:defRPr sz="9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270"/>
              </a:spcBef>
              <a:spcAft>
                <a:spcPts val="0"/>
              </a:spcAft>
              <a:buClr>
                <a:srgbClr val="000000"/>
              </a:buClr>
              <a:buSzPts val="1400"/>
              <a:buFont typeface="Arial"/>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270"/>
              </a:spcBef>
              <a:spcAft>
                <a:spcPts val="0"/>
              </a:spcAft>
              <a:buClr>
                <a:srgbClr val="000000"/>
              </a:buClr>
              <a:buSzPts val="1400"/>
              <a:buFont typeface="Arial"/>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5440682" y="1"/>
            <a:ext cx="4160521" cy="364761"/>
          </a:xfrm>
          <a:prstGeom prst="rect">
            <a:avLst/>
          </a:prstGeom>
          <a:noFill/>
          <a:ln>
            <a:noFill/>
          </a:ln>
        </p:spPr>
        <p:txBody>
          <a:bodyPr spcFirstLastPara="1" wrap="square" lIns="95725" tIns="47850" rIns="95725" bIns="478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9pPr>
          </a:lstStyle>
          <a:p>
            <a:endParaRPr/>
          </a:p>
        </p:txBody>
      </p:sp>
      <p:sp>
        <p:nvSpPr>
          <p:cNvPr id="7" name="Google Shape;7;n"/>
          <p:cNvSpPr txBox="1">
            <a:spLocks noGrp="1"/>
          </p:cNvSpPr>
          <p:nvPr>
            <p:ph type="ftr" idx="11"/>
          </p:nvPr>
        </p:nvSpPr>
        <p:spPr>
          <a:xfrm>
            <a:off x="2" y="6950441"/>
            <a:ext cx="4160521" cy="364761"/>
          </a:xfrm>
          <a:prstGeom prst="rect">
            <a:avLst/>
          </a:prstGeom>
          <a:noFill/>
          <a:ln>
            <a:noFill/>
          </a:ln>
        </p:spPr>
        <p:txBody>
          <a:bodyPr spcFirstLastPara="1" wrap="square" lIns="95725" tIns="47850" rIns="95725" bIns="478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9" name="Google Shape;119;p1: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rmAutofit/>
          </a:bodyPr>
          <a:lstStyle/>
          <a:p>
            <a:pPr marL="0" lvl="0" indent="0" algn="l" rtl="0">
              <a:lnSpc>
                <a:spcPct val="100000"/>
              </a:lnSpc>
              <a:spcBef>
                <a:spcPts val="0"/>
              </a:spcBef>
              <a:spcAft>
                <a:spcPts val="0"/>
              </a:spcAft>
              <a:buSzPts val="1400"/>
              <a:buNone/>
            </a:pPr>
            <a:endParaRPr/>
          </a:p>
        </p:txBody>
      </p:sp>
      <p:sp>
        <p:nvSpPr>
          <p:cNvPr id="120" name="Google Shape;120;p1: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r>
              <a:rPr lang="en-US" dirty="0"/>
              <a:t>Related to workforce development, the PLCC has articulated a goal to improve the ability of corridor residents to obtain quality jobs and of corridor employers to attract employees. Several of your organizations share missions around building pathways to sustainable wage jobs and helping connect businesses with the workforce they need to grow and thrive.</a:t>
            </a:r>
            <a:endParaRPr dirty="0"/>
          </a:p>
        </p:txBody>
      </p:sp>
      <p:sp>
        <p:nvSpPr>
          <p:cNvPr id="204" name="Google Shape;204;p10: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r>
              <a:rPr lang="en-US" dirty="0"/>
              <a:t>There are many existing workforce programs, and we have a more specific list in the background document, but there are County-level programs for occupational training, community college programs, and a variety of organizations serving specific groups that may otherwise face greater obstacles to employment.</a:t>
            </a:r>
            <a:endParaRPr dirty="0"/>
          </a:p>
        </p:txBody>
      </p:sp>
      <p:sp>
        <p:nvSpPr>
          <p:cNvPr id="211" name="Google Shape;211;p11: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lvl="0"/>
            <a:r>
              <a:rPr lang="en-US" dirty="0"/>
              <a:t>The PLCC is also prioritizing supporting and growing very small local businesses in the corridor, particularly within the 6 equity areas listed on the right. The focus so far has been on the immediate challenges facing these businesses due to COVID and construction so that as many of the existing small businesses as possible survive those disruptions. </a:t>
            </a:r>
          </a:p>
          <a:p>
            <a:pPr lvl="0"/>
            <a:endParaRPr lang="en-US" dirty="0"/>
          </a:p>
          <a:p>
            <a:pPr lvl="0"/>
            <a:r>
              <a:rPr lang="en-US" dirty="0"/>
              <a:t>Many of you have goals related to helping support existing businesses, and fostering entrepreneurship and innovation</a:t>
            </a:r>
            <a:endParaRPr dirty="0"/>
          </a:p>
        </p:txBody>
      </p:sp>
      <p:sp>
        <p:nvSpPr>
          <p:cNvPr id="219" name="Google Shape;219;p12: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r>
              <a:rPr lang="en-US" dirty="0"/>
              <a:t>As with workforce, there are many existing programs intended to support small businesses and/or entrepreneurship. I won’t attempt to read them all, but I will note that because of the immediate concerns for small businesses in the corridor, there are already corridor-specific small-business preservation efforts funded and underway. </a:t>
            </a:r>
            <a:endParaRPr dirty="0"/>
          </a:p>
        </p:txBody>
      </p:sp>
      <p:sp>
        <p:nvSpPr>
          <p:cNvPr id="226" name="Google Shape;226;p13: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r>
              <a:rPr lang="en-US" dirty="0"/>
              <a:t>Both counties identified several key industry clusters or targeted segments for growth in their most recent Economic Development Strategies, though both are at least 5 years old now. Both place an emphasis on knowledge-based industries. </a:t>
            </a:r>
            <a:endParaRPr dirty="0"/>
          </a:p>
        </p:txBody>
      </p:sp>
      <p:sp>
        <p:nvSpPr>
          <p:cNvPr id="234" name="Google Shape;234;p14: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r>
              <a:rPr lang="en-US" dirty="0"/>
              <a:t>Both counties also have existing incentive programs to attract employers and investment in the targeted industries.</a:t>
            </a:r>
            <a:endParaRPr dirty="0"/>
          </a:p>
        </p:txBody>
      </p:sp>
      <p:sp>
        <p:nvSpPr>
          <p:cNvPr id="241" name="Google Shape;241;p15: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r>
              <a:rPr lang="en-US" dirty="0"/>
              <a:t>Both counties also have other incentives available within the purple line area, including TIF districts, a few enterprise zones, and opportunity zones. </a:t>
            </a:r>
            <a:endParaRPr dirty="0"/>
          </a:p>
        </p:txBody>
      </p:sp>
      <p:sp>
        <p:nvSpPr>
          <p:cNvPr id="249" name="Google Shape;249;p16: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p17: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a:p>
        </p:txBody>
      </p:sp>
      <p:sp>
        <p:nvSpPr>
          <p:cNvPr id="258" name="Google Shape;258;p17: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the recessions</a:t>
            </a:r>
          </a:p>
        </p:txBody>
      </p:sp>
      <p:sp>
        <p:nvSpPr>
          <p:cNvPr id="4" name="Slide Number Placeholder 3"/>
          <p:cNvSpPr>
            <a:spLocks noGrp="1"/>
          </p:cNvSpPr>
          <p:nvPr>
            <p:ph type="sldNum" sz="quarter" idx="5"/>
          </p:nvPr>
        </p:nvSpPr>
        <p:spPr/>
        <p:txBody>
          <a:bodyPr/>
          <a:lstStyle/>
          <a:p>
            <a:fld id="{0CB0614A-0291-F04B-8272-67E3E8E5FA6C}" type="slidenum">
              <a:rPr lang="en-US" smtClean="0"/>
              <a:t>18</a:t>
            </a:fld>
            <a:endParaRPr lang="en-US"/>
          </a:p>
        </p:txBody>
      </p:sp>
    </p:spTree>
    <p:extLst>
      <p:ext uri="{BB962C8B-B14F-4D97-AF65-F5344CB8AC3E}">
        <p14:creationId xmlns:p14="http://schemas.microsoft.com/office/powerpoint/2010/main" val="4019107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Washington, D.C., region scores high on all kinds of typical and less-typical measures of economic strength. Numbers abound to support claims that the economy of Washington, D.C., is (1) big (lots of people, lots of jobs), (2) diverse (lots of different types of business, occupations, and opportunities), and (3) dense (lots of jobs in a relatively small area, with relatively good accessibility: people can get to a lot of jobs in what they consider an acceptable commuting time). A regional economy may be specialized (high concentrations of economic activity in a few key business sectors) or diversified. Public policies to encourage diversification are more conservative, and similar to those recommended by financial advisors to individuals and pension fund managers: reduce risk by investing in different sectors in different locations, and by giving up some of the heady gains of a booming stock market for the more stable stream of revenue from bonds.</a:t>
            </a:r>
          </a:p>
          <a:p>
            <a:endParaRPr lang="en-US" dirty="0"/>
          </a:p>
          <a:p>
            <a:r>
              <a:rPr lang="en-US" sz="1200" kern="1200" dirty="0">
                <a:solidFill>
                  <a:schemeClr val="tx1"/>
                </a:solidFill>
                <a:effectLst/>
                <a:latin typeface="+mn-lt"/>
                <a:ea typeface="+mn-ea"/>
                <a:cs typeface="+mn-cs"/>
              </a:rPr>
              <a:t>That position at the top, however, does not insulate a regional economy from setbacks, nor does it mean that all locations and groups in a booming regional economy share in the boom. Thus, even in a good economy there is room for improvement.</a:t>
            </a:r>
            <a:r>
              <a:rPr lang="en-US" dirty="0">
                <a:effectLst/>
              </a:rPr>
              <a:t> </a:t>
            </a:r>
          </a:p>
          <a:p>
            <a:endParaRPr lang="en-US" dirty="0">
              <a:effectLst/>
            </a:endParaRPr>
          </a:p>
          <a:p>
            <a:r>
              <a:rPr lang="en-US" dirty="0">
                <a:effectLst/>
              </a:rPr>
              <a:t>E.g.   </a:t>
            </a:r>
          </a:p>
          <a:p>
            <a:r>
              <a:rPr lang="en-US" sz="1200" kern="1200" dirty="0">
                <a:solidFill>
                  <a:schemeClr val="tx1"/>
                </a:solidFill>
                <a:effectLst/>
                <a:latin typeface="+mn-lt"/>
                <a:ea typeface="+mn-ea"/>
                <a:cs typeface="+mn-cs"/>
              </a:rPr>
              <a:t>The Impact of COVID-19 on US Firms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Nicholas Bloom, Robert S. Fletcher, and Ethan Yeh NBER Working Paper No. 28314</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January 2021</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JEL No. E0,J0,L0 </a:t>
            </a:r>
            <a:endParaRPr lang="en-US" dirty="0"/>
          </a:p>
          <a:p>
            <a:r>
              <a:rPr lang="en-US" sz="1200" b="1" kern="1200" dirty="0">
                <a:solidFill>
                  <a:schemeClr val="tx1"/>
                </a:solidFill>
                <a:effectLst/>
                <a:latin typeface="+mn-lt"/>
                <a:ea typeface="+mn-ea"/>
                <a:cs typeface="+mn-cs"/>
              </a:rPr>
              <a:t>ABSTRACT </a:t>
            </a:r>
            <a:endParaRPr lang="en-US" dirty="0"/>
          </a:p>
          <a:p>
            <a:r>
              <a:rPr lang="en-US" sz="1200" kern="1200" dirty="0">
                <a:solidFill>
                  <a:schemeClr val="tx1"/>
                </a:solidFill>
                <a:effectLst/>
                <a:latin typeface="+mn-lt"/>
                <a:ea typeface="+mn-ea"/>
                <a:cs typeface="+mn-cs"/>
              </a:rPr>
              <a:t>We use survey data on an opt-in panel of around 2,500 US small businesses to assess the impact of COVID-19. We find a significant negative sales impact that peaked in Quarter 2 of 2020, with an average loss of 29% in sales. The large negative impact masks significant heterogeneity, with over 40% of firms reporting zero or a positive impact, while almost a quarter report losses of more than 50%. These impacts also appear to be persistent, with firms reporting the largest sales drops in mid-2020 still forecasting large sales losses a year later in mid-2021. In terms of business types, we find that the smallest offline firms experienced sales drops of over 40% compared to less than 10% for the largest online firms. Finally, in terms of owners, we find female and black owners reported significantly larger drops in sales. Owners with a humanities degree also experienced far larger losses, while those with a STEM degree saw the least </a:t>
            </a:r>
            <a:r>
              <a:rPr lang="en-US" sz="1200" kern="1200" dirty="0" err="1">
                <a:solidFill>
                  <a:schemeClr val="tx1"/>
                </a:solidFill>
                <a:effectLst/>
                <a:latin typeface="+mn-lt"/>
                <a:ea typeface="+mn-ea"/>
                <a:cs typeface="+mn-cs"/>
              </a:rPr>
              <a:t>impa</a:t>
            </a:r>
            <a:endParaRPr lang="en-US" dirty="0"/>
          </a:p>
        </p:txBody>
      </p:sp>
      <p:sp>
        <p:nvSpPr>
          <p:cNvPr id="4" name="Slide Number Placeholder 3"/>
          <p:cNvSpPr>
            <a:spLocks noGrp="1"/>
          </p:cNvSpPr>
          <p:nvPr>
            <p:ph type="sldNum" sz="quarter" idx="5"/>
          </p:nvPr>
        </p:nvSpPr>
        <p:spPr/>
        <p:txBody>
          <a:bodyPr/>
          <a:lstStyle/>
          <a:p>
            <a:fld id="{0CB0614A-0291-F04B-8272-67E3E8E5FA6C}" type="slidenum">
              <a:rPr lang="en-US" smtClean="0"/>
              <a:t>19</a:t>
            </a:fld>
            <a:endParaRPr lang="en-US"/>
          </a:p>
        </p:txBody>
      </p:sp>
    </p:spTree>
    <p:extLst>
      <p:ext uri="{BB962C8B-B14F-4D97-AF65-F5344CB8AC3E}">
        <p14:creationId xmlns:p14="http://schemas.microsoft.com/office/powerpoint/2010/main" val="124753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 name="Google Shape;129;p2: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a:p>
        </p:txBody>
      </p:sp>
      <p:sp>
        <p:nvSpPr>
          <p:cNvPr id="130" name="Google Shape;130;p2: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in the room know the data and issues better than we do. But a high-level summary is:</a:t>
            </a:r>
          </a:p>
          <a:p>
            <a:endParaRPr lang="en-US" dirty="0"/>
          </a:p>
          <a:p>
            <a:endParaRPr lang="en-US" dirty="0"/>
          </a:p>
          <a:p>
            <a:r>
              <a:rPr lang="en-US" dirty="0"/>
              <a:t>I’ve asked Nick if he can get me some data here to help me finish this thought:</a:t>
            </a:r>
          </a:p>
          <a:p>
            <a:r>
              <a:rPr lang="en-US" sz="1200" b="0" i="0" u="none" strike="noStrike" kern="1200" dirty="0">
                <a:solidFill>
                  <a:schemeClr val="tx1"/>
                </a:solidFill>
                <a:effectLst/>
                <a:latin typeface="+mn-lt"/>
                <a:ea typeface="+mn-ea"/>
                <a:cs typeface="+mn-cs"/>
              </a:rPr>
              <a:t>“It is typical to talk about a regional economy by talking about a county or group of counties. Sometimes that works well enough, but often the bulk of the economic activity is concentrated in a small portion of a county. For this study, what we have defined as the PLC works well as way of illustrating the concentration of the Montgomery and Prince G’s counties’ economic activity around the capital district.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Then I’d like just a few number on PLC as a % of County for each County.   Easy metrics, I hope, would be:</a:t>
            </a:r>
          </a:p>
          <a:p>
            <a:r>
              <a:rPr lang="en-US" sz="1200" b="0" i="0" u="none" strike="noStrike" kern="1200" dirty="0">
                <a:solidFill>
                  <a:schemeClr val="tx1"/>
                </a:solidFill>
                <a:effectLst/>
                <a:latin typeface="+mn-lt"/>
                <a:ea typeface="+mn-ea"/>
                <a:cs typeface="+mn-cs"/>
              </a:rPr>
              <a:t>	Land area</a:t>
            </a:r>
          </a:p>
          <a:p>
            <a:r>
              <a:rPr lang="en-US" sz="1200" b="0" i="0" u="none" strike="noStrike" kern="1200" dirty="0">
                <a:solidFill>
                  <a:schemeClr val="tx1"/>
                </a:solidFill>
                <a:effectLst/>
                <a:latin typeface="+mn-lt"/>
                <a:ea typeface="+mn-ea"/>
                <a:cs typeface="+mn-cs"/>
              </a:rPr>
              <a:t>	Population</a:t>
            </a:r>
          </a:p>
          <a:p>
            <a:r>
              <a:rPr lang="en-US" sz="1200" b="0" i="0" u="none" strike="noStrike" kern="1200" dirty="0">
                <a:solidFill>
                  <a:schemeClr val="tx1"/>
                </a:solidFill>
                <a:effectLst/>
                <a:latin typeface="+mn-lt"/>
                <a:ea typeface="+mn-ea"/>
                <a:cs typeface="+mn-cs"/>
              </a:rPr>
              <a:t>	Then any measures of economic activity you might have easily available:</a:t>
            </a:r>
          </a:p>
          <a:p>
            <a:pPr lvl="1"/>
            <a:r>
              <a:rPr lang="en-US" sz="1200" b="0" i="0" u="none" strike="noStrike" kern="1200" dirty="0">
                <a:solidFill>
                  <a:schemeClr val="tx1"/>
                </a:solidFill>
                <a:effectLst/>
                <a:latin typeface="+mn-lt"/>
                <a:ea typeface="+mn-ea"/>
                <a:cs typeface="+mn-cs"/>
              </a:rPr>
              <a:t>		Total employment</a:t>
            </a:r>
          </a:p>
          <a:p>
            <a:pPr lvl="1"/>
            <a:r>
              <a:rPr lang="en-US" sz="1200" b="0" i="0" u="none" strike="noStrike" kern="1200" dirty="0">
                <a:solidFill>
                  <a:schemeClr val="tx1"/>
                </a:solidFill>
                <a:effectLst/>
                <a:latin typeface="+mn-lt"/>
                <a:ea typeface="+mn-ea"/>
                <a:cs typeface="+mn-cs"/>
              </a:rPr>
              <a:t>		Number of businesses</a:t>
            </a:r>
          </a:p>
          <a:p>
            <a:pPr lvl="1"/>
            <a:r>
              <a:rPr lang="en-US" sz="1200" b="0" i="0" u="none" strike="noStrike" kern="1200" dirty="0">
                <a:solidFill>
                  <a:schemeClr val="tx1"/>
                </a:solidFill>
                <a:effectLst/>
                <a:latin typeface="+mn-lt"/>
                <a:ea typeface="+mn-ea"/>
                <a:cs typeface="+mn-cs"/>
              </a:rPr>
              <a:t>		Number of large (?) businesses</a:t>
            </a:r>
          </a:p>
          <a:p>
            <a:pPr lvl="1"/>
            <a:r>
              <a:rPr lang="en-US" sz="1200" b="0" i="0" u="none" strike="noStrike" kern="1200" dirty="0">
                <a:solidFill>
                  <a:schemeClr val="tx1"/>
                </a:solidFill>
                <a:effectLst/>
                <a:latin typeface="+mn-lt"/>
                <a:ea typeface="+mn-ea"/>
                <a:cs typeface="+mn-cs"/>
              </a:rPr>
              <a:t>		total annual Income</a:t>
            </a:r>
          </a:p>
          <a:p>
            <a:pPr lvl="1"/>
            <a:r>
              <a:rPr lang="en-US" sz="1200" b="0" i="0" u="none" strike="noStrike" kern="1200" dirty="0">
                <a:solidFill>
                  <a:schemeClr val="tx1"/>
                </a:solidFill>
                <a:effectLst/>
                <a:latin typeface="+mn-lt"/>
                <a:ea typeface="+mn-ea"/>
                <a:cs typeface="+mn-cs"/>
              </a:rPr>
              <a:t>		Property value</a:t>
            </a:r>
          </a:p>
          <a:p>
            <a:pPr lvl="1"/>
            <a:r>
              <a:rPr lang="en-US" sz="1200" b="0" i="0" u="none" strike="noStrike" kern="1200" dirty="0">
                <a:solidFill>
                  <a:schemeClr val="tx1"/>
                </a:solidFill>
                <a:effectLst/>
                <a:latin typeface="+mn-lt"/>
                <a:ea typeface="+mn-ea"/>
                <a:cs typeface="+mn-cs"/>
              </a:rPr>
              <a:t>		?</a:t>
            </a:r>
          </a:p>
          <a:p>
            <a:r>
              <a:rPr lang="en-US" dirty="0"/>
              <a:t> Just got this response</a:t>
            </a:r>
            <a:r>
              <a:rPr lang="en-US" dirty="0">
                <a:sym typeface="Wingdings" pitchFamily="2" charset="2"/>
              </a:rPr>
              <a:t> (8:40 AM on Tues)</a:t>
            </a:r>
          </a:p>
          <a:p>
            <a:r>
              <a:rPr lang="en-US" sz="1200" b="0" i="0" u="none" strike="noStrike" kern="1200" dirty="0">
                <a:solidFill>
                  <a:schemeClr val="tx1"/>
                </a:solidFill>
                <a:effectLst/>
                <a:latin typeface="+mn-lt"/>
                <a:ea typeface="+mn-ea"/>
                <a:cs typeface="+mn-cs"/>
              </a:rPr>
              <a:t>Hi Terry,</a:t>
            </a: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can get you these data. I have copied my colleague </a:t>
            </a:r>
            <a:r>
              <a:rPr lang="en-US" sz="1200" b="0" i="0" u="none" strike="noStrike" kern="1200" dirty="0" err="1">
                <a:solidFill>
                  <a:schemeClr val="tx1"/>
                </a:solidFill>
                <a:effectLst/>
                <a:latin typeface="+mn-lt"/>
                <a:ea typeface="+mn-ea"/>
                <a:cs typeface="+mn-cs"/>
              </a:rPr>
              <a:t>Hyunjoo</a:t>
            </a:r>
            <a:r>
              <a:rPr lang="en-US" sz="1200" b="0" i="0" u="none" strike="noStrike" kern="1200" dirty="0">
                <a:solidFill>
                  <a:schemeClr val="tx1"/>
                </a:solidFill>
                <a:effectLst/>
                <a:latin typeface="+mn-lt"/>
                <a:ea typeface="+mn-ea"/>
                <a:cs typeface="+mn-cs"/>
              </a:rPr>
              <a:t> who can help with some of the computations. </a:t>
            </a:r>
            <a:r>
              <a:rPr lang="en-US" sz="1200" b="0" i="0" u="none" strike="noStrike" kern="1200" dirty="0" err="1">
                <a:solidFill>
                  <a:schemeClr val="tx1"/>
                </a:solidFill>
                <a:effectLst/>
                <a:latin typeface="+mn-lt"/>
                <a:ea typeface="+mn-ea"/>
                <a:cs typeface="+mn-cs"/>
              </a:rPr>
              <a:t>Hyunjoo</a:t>
            </a:r>
            <a:r>
              <a:rPr lang="en-US" sz="1200" b="0" i="0" u="none" strike="noStrike" kern="1200" dirty="0">
                <a:solidFill>
                  <a:schemeClr val="tx1"/>
                </a:solidFill>
                <a:effectLst/>
                <a:latin typeface="+mn-lt"/>
                <a:ea typeface="+mn-ea"/>
                <a:cs typeface="+mn-cs"/>
              </a:rPr>
              <a:t>, Terry formerly worked with Becky at ECONW, and he is doing some of the economic development work for the FTA grant. He needs these answers for a presentation next </a:t>
            </a:r>
            <a:r>
              <a:rPr lang="en-US" sz="1200" b="0" i="0" u="none" strike="noStrike" kern="1200" dirty="0" err="1">
                <a:solidFill>
                  <a:schemeClr val="tx1"/>
                </a:solidFill>
                <a:effectLst/>
                <a:latin typeface="+mn-lt"/>
                <a:ea typeface="+mn-ea"/>
                <a:cs typeface="+mn-cs"/>
              </a:rPr>
              <a:t>monday</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Some of the figures might involve a bit more computation in GIS than others, so it may take a day or two to get back to you with the answers.  </a:t>
            </a:r>
            <a:r>
              <a:rPr lang="en-US" sz="1200" b="0" i="0" u="none" strike="noStrike" kern="1200" dirty="0" err="1">
                <a:solidFill>
                  <a:schemeClr val="tx1"/>
                </a:solidFill>
                <a:effectLst/>
                <a:latin typeface="+mn-lt"/>
                <a:ea typeface="+mn-ea"/>
                <a:cs typeface="+mn-cs"/>
              </a:rPr>
              <a:t>Hyunjoo</a:t>
            </a:r>
            <a:r>
              <a:rPr lang="en-US" sz="1200" b="0" i="0" u="none" strike="noStrike" kern="1200" dirty="0">
                <a:solidFill>
                  <a:schemeClr val="tx1"/>
                </a:solidFill>
                <a:effectLst/>
                <a:latin typeface="+mn-lt"/>
                <a:ea typeface="+mn-ea"/>
                <a:cs typeface="+mn-cs"/>
              </a:rPr>
              <a:t>, this can take priority over anything else you are currently working on. </a:t>
            </a: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Land area - </a:t>
            </a:r>
            <a:r>
              <a:rPr lang="en-US" sz="1200" b="1" i="0" u="none" strike="noStrike" kern="1200" dirty="0" err="1">
                <a:solidFill>
                  <a:schemeClr val="tx1"/>
                </a:solidFill>
                <a:effectLst/>
                <a:latin typeface="+mn-lt"/>
                <a:ea typeface="+mn-ea"/>
                <a:cs typeface="+mn-cs"/>
              </a:rPr>
              <a:t>Hyunjoo</a:t>
            </a:r>
            <a:r>
              <a:rPr lang="en-US" sz="1200" b="1" i="0" u="none" strike="noStrike" kern="1200" dirty="0">
                <a:solidFill>
                  <a:schemeClr val="tx1"/>
                </a:solidFill>
                <a:effectLst/>
                <a:latin typeface="+mn-lt"/>
                <a:ea typeface="+mn-ea"/>
                <a:cs typeface="+mn-cs"/>
              </a:rPr>
              <a:t>, please divide the total land area in the PL corridor (5 subareas) / total land area in the counties. Calculate for each county, and the two counties combined.</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
            </a:r>
            <a:br>
              <a:rPr lang="en-US" sz="1200" b="1"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Population - This one I can answer off-hand. We have a total PL area estimated population of 173,441 (2019 census estimate). </a:t>
            </a:r>
            <a:r>
              <a:rPr lang="en-US" sz="1200" b="0" i="0" u="none" strike="noStrike" kern="1200" dirty="0" err="1">
                <a:solidFill>
                  <a:schemeClr val="tx1"/>
                </a:solidFill>
                <a:effectLst/>
                <a:latin typeface="+mn-lt"/>
                <a:ea typeface="+mn-ea"/>
                <a:cs typeface="+mn-cs"/>
              </a:rPr>
              <a:t>Moco</a:t>
            </a:r>
            <a:r>
              <a:rPr lang="en-US" sz="1200" b="0" i="0" u="none" strike="noStrike" kern="1200" dirty="0">
                <a:solidFill>
                  <a:schemeClr val="tx1"/>
                </a:solidFill>
                <a:effectLst/>
                <a:latin typeface="+mn-lt"/>
                <a:ea typeface="+mn-ea"/>
                <a:cs typeface="+mn-cs"/>
              </a:rPr>
              <a:t> population is 1.05 million, prince </a:t>
            </a:r>
            <a:r>
              <a:rPr lang="en-US" sz="1200" b="0" i="0" u="none" strike="noStrike" kern="1200" dirty="0" err="1">
                <a:solidFill>
                  <a:schemeClr val="tx1"/>
                </a:solidFill>
                <a:effectLst/>
                <a:latin typeface="+mn-lt"/>
                <a:ea typeface="+mn-ea"/>
                <a:cs typeface="+mn-cs"/>
              </a:rPr>
              <a:t>george's</a:t>
            </a:r>
            <a:r>
              <a:rPr lang="en-US" sz="1200" b="0" i="0" u="none" strike="noStrike" kern="1200" dirty="0">
                <a:solidFill>
                  <a:schemeClr val="tx1"/>
                </a:solidFill>
                <a:effectLst/>
                <a:latin typeface="+mn-lt"/>
                <a:ea typeface="+mn-ea"/>
                <a:cs typeface="+mn-cs"/>
              </a:rPr>
              <a:t> is about 910k. </a:t>
            </a:r>
            <a:r>
              <a:rPr lang="en-US" sz="1200" b="0" i="0" u="none" strike="noStrike" kern="1200" dirty="0" err="1">
                <a:solidFill>
                  <a:schemeClr val="tx1"/>
                </a:solidFill>
                <a:effectLst/>
                <a:latin typeface="+mn-lt"/>
                <a:ea typeface="+mn-ea"/>
                <a:cs typeface="+mn-cs"/>
              </a:rPr>
              <a:t>Moco</a:t>
            </a:r>
            <a:r>
              <a:rPr lang="en-US" sz="1200" b="0" i="0" u="none" strike="noStrike" kern="1200" dirty="0">
                <a:solidFill>
                  <a:schemeClr val="tx1"/>
                </a:solidFill>
                <a:effectLst/>
                <a:latin typeface="+mn-lt"/>
                <a:ea typeface="+mn-ea"/>
                <a:cs typeface="+mn-cs"/>
              </a:rPr>
              <a:t> PL population is about 95k; prince </a:t>
            </a:r>
            <a:r>
              <a:rPr lang="en-US" sz="1200" b="0" i="0" u="none" strike="noStrike" kern="1200" dirty="0" err="1">
                <a:solidFill>
                  <a:schemeClr val="tx1"/>
                </a:solidFill>
                <a:effectLst/>
                <a:latin typeface="+mn-lt"/>
                <a:ea typeface="+mn-ea"/>
                <a:cs typeface="+mn-cs"/>
              </a:rPr>
              <a:t>george's</a:t>
            </a:r>
            <a:r>
              <a:rPr lang="en-US" sz="1200" b="0" i="0" u="none" strike="noStrike" kern="1200" dirty="0">
                <a:solidFill>
                  <a:schemeClr val="tx1"/>
                </a:solidFill>
                <a:effectLst/>
                <a:latin typeface="+mn-lt"/>
                <a:ea typeface="+mn-ea"/>
                <a:cs typeface="+mn-cs"/>
              </a:rPr>
              <a:t> about 78k.  Therefore the PL is about 8.8% of the bi-county population; 9% of Montgomery's population, and 8.5% of Prince George's.</a:t>
            </a: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Then any measures of economic activity you might have easily available:</a:t>
            </a:r>
          </a:p>
          <a:p>
            <a:pPr lvl="1"/>
            <a:r>
              <a:rPr lang="en-US" sz="1200" b="0" i="0" u="none" strike="noStrike" kern="1200" dirty="0">
                <a:solidFill>
                  <a:schemeClr val="tx1"/>
                </a:solidFill>
                <a:effectLst/>
                <a:latin typeface="+mn-lt"/>
                <a:ea typeface="+mn-ea"/>
                <a:cs typeface="+mn-cs"/>
              </a:rPr>
              <a:t>Total employment - This is a rough guess, which we will update, because it's comparing one survey (QCEW, which measures employment at establishments for corridor level) versus BLS current population survey (county, which is a survey of residents based on where they live and asks whether or not they are employed).  PL total employment from QCEW = 150k (100k MC, 50k PG). Montgomery total employment = 500k; Prince George's total employment = 450k, both from BLS CPS. Therefore the corridor is about 15% of total employment in the counties. It's about 30% of total employment in Montgomery, but only 11% in Prince George's. </a:t>
            </a:r>
            <a:r>
              <a:rPr lang="en-US" sz="1200" b="1" i="0" u="none" strike="noStrike" kern="1200" dirty="0" err="1">
                <a:solidFill>
                  <a:schemeClr val="tx1"/>
                </a:solidFill>
                <a:effectLst/>
                <a:latin typeface="+mn-lt"/>
                <a:ea typeface="+mn-ea"/>
                <a:cs typeface="+mn-cs"/>
              </a:rPr>
              <a:t>Hyunjoo</a:t>
            </a:r>
            <a:r>
              <a:rPr lang="en-US" sz="1200" b="1" i="0" u="none" strike="noStrike" kern="1200" dirty="0">
                <a:solidFill>
                  <a:schemeClr val="tx1"/>
                </a:solidFill>
                <a:effectLst/>
                <a:latin typeface="+mn-lt"/>
                <a:ea typeface="+mn-ea"/>
                <a:cs typeface="+mn-cs"/>
              </a:rPr>
              <a:t> can you crosscheck purple line employment (total and in each county) with total employment in both counties from the QCEW data? You can use 2020Q1 to pick up pre-pandemic trends. That would be more accurate.</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
            </a:r>
            <a:br>
              <a:rPr lang="en-US" sz="1200" b="1"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Number of businesses.  </a:t>
            </a:r>
            <a:r>
              <a:rPr lang="en-US" sz="1200" b="1" i="0" u="none" strike="noStrike" kern="1200" dirty="0" err="1">
                <a:solidFill>
                  <a:schemeClr val="tx1"/>
                </a:solidFill>
                <a:effectLst/>
                <a:latin typeface="+mn-lt"/>
                <a:ea typeface="+mn-ea"/>
                <a:cs typeface="+mn-cs"/>
              </a:rPr>
              <a:t>Hyunjoo</a:t>
            </a:r>
            <a:r>
              <a:rPr lang="en-US" sz="1200" b="1" i="0" u="none" strike="noStrike" kern="1200" dirty="0">
                <a:solidFill>
                  <a:schemeClr val="tx1"/>
                </a:solidFill>
                <a:effectLst/>
                <a:latin typeface="+mn-lt"/>
                <a:ea typeface="+mn-ea"/>
                <a:cs typeface="+mn-cs"/>
              </a:rPr>
              <a:t>, can you get these numbers from QCEW 2020Q1?  Total # of businesses in each county, total # of businesses in the corridor, total # of businesses on each side of the corridor.</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
            </a:r>
            <a:br>
              <a:rPr lang="en-US" sz="1200" b="1"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Number of large (?) businesses. We can get this from QCEW. </a:t>
            </a:r>
            <a:r>
              <a:rPr lang="en-US" sz="1200" b="1" i="0" u="none" strike="noStrike" kern="1200" dirty="0" err="1">
                <a:solidFill>
                  <a:schemeClr val="tx1"/>
                </a:solidFill>
                <a:effectLst/>
                <a:latin typeface="+mn-lt"/>
                <a:ea typeface="+mn-ea"/>
                <a:cs typeface="+mn-cs"/>
              </a:rPr>
              <a:t>Hyunjoo</a:t>
            </a:r>
            <a:r>
              <a:rPr lang="en-US" sz="1200" b="1" i="0" u="none" strike="noStrike" kern="1200" dirty="0">
                <a:solidFill>
                  <a:schemeClr val="tx1"/>
                </a:solidFill>
                <a:effectLst/>
                <a:latin typeface="+mn-lt"/>
                <a:ea typeface="+mn-ea"/>
                <a:cs typeface="+mn-cs"/>
              </a:rPr>
              <a:t>, please count the number of businesses with 50 or more employees, for the same geographies as the above bullet point. </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
            </a:r>
            <a:br>
              <a:rPr lang="en-US" sz="1200" b="1"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total annual Income - </a:t>
            </a:r>
            <a:r>
              <a:rPr lang="en-US" sz="1200" b="1" i="0" u="none" strike="noStrike" kern="1200" dirty="0">
                <a:solidFill>
                  <a:schemeClr val="tx1"/>
                </a:solidFill>
                <a:effectLst/>
                <a:latin typeface="+mn-lt"/>
                <a:ea typeface="+mn-ea"/>
                <a:cs typeface="+mn-cs"/>
              </a:rPr>
              <a:t>I don't think we have a reliable estimate for this. We could calculate total wages paid from the QCEW data in the corridor versus outside the corridor. </a:t>
            </a:r>
            <a:r>
              <a:rPr lang="en-US" sz="1200" b="1" i="0" u="none" strike="noStrike" kern="1200" dirty="0" err="1">
                <a:solidFill>
                  <a:schemeClr val="tx1"/>
                </a:solidFill>
                <a:effectLst/>
                <a:latin typeface="+mn-lt"/>
                <a:ea typeface="+mn-ea"/>
                <a:cs typeface="+mn-cs"/>
              </a:rPr>
              <a:t>Hyunjoo</a:t>
            </a:r>
            <a:r>
              <a:rPr lang="en-US" sz="1200" b="1" i="0" u="none" strike="noStrike" kern="1200" dirty="0">
                <a:solidFill>
                  <a:schemeClr val="tx1"/>
                </a:solidFill>
                <a:effectLst/>
                <a:latin typeface="+mn-lt"/>
                <a:ea typeface="+mn-ea"/>
                <a:cs typeface="+mn-cs"/>
              </a:rPr>
              <a:t> can you try that for the same geographies as above?</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
            </a:r>
            <a:br>
              <a:rPr lang="en-US" sz="1200" b="1"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Property value </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Hyunjoo</a:t>
            </a:r>
            <a:r>
              <a:rPr lang="en-US" sz="1200" b="1" i="0" u="none" strike="noStrike" kern="1200" dirty="0">
                <a:solidFill>
                  <a:schemeClr val="tx1"/>
                </a:solidFill>
                <a:effectLst/>
                <a:latin typeface="+mn-lt"/>
                <a:ea typeface="+mn-ea"/>
                <a:cs typeface="+mn-cs"/>
              </a:rPr>
              <a:t>, you can do this with the parcel datasets. Compute the sum of total parcel value (land + improvement) for each county. Then compute it for each half of the corridor.</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
            </a:r>
            <a:br>
              <a:rPr lang="en-US" sz="1200" b="1"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I'll add:</a:t>
            </a:r>
          </a:p>
          <a:p>
            <a:r>
              <a:rPr lang="en-US" sz="1200" b="0" i="0" u="none" strike="noStrike" kern="1200" dirty="0">
                <a:solidFill>
                  <a:schemeClr val="tx1"/>
                </a:solidFill>
                <a:effectLst/>
                <a:latin typeface="+mn-lt"/>
                <a:ea typeface="+mn-ea"/>
                <a:cs typeface="+mn-cs"/>
              </a:rPr>
              <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Unemployment rates: for 2018, the rate was 4.1% in PGC and 3.2% in MC. Compare those rates against the full corridor rate (5.29%)</a:t>
            </a:r>
          </a:p>
          <a:p>
            <a:endParaRPr lang="en-US" dirty="0"/>
          </a:p>
        </p:txBody>
      </p:sp>
      <p:sp>
        <p:nvSpPr>
          <p:cNvPr id="4" name="Slide Number Placeholder 3"/>
          <p:cNvSpPr>
            <a:spLocks noGrp="1"/>
          </p:cNvSpPr>
          <p:nvPr>
            <p:ph type="sldNum" sz="quarter" idx="5"/>
          </p:nvPr>
        </p:nvSpPr>
        <p:spPr/>
        <p:txBody>
          <a:bodyPr/>
          <a:lstStyle/>
          <a:p>
            <a:fld id="{0CB0614A-0291-F04B-8272-67E3E8E5FA6C}" type="slidenum">
              <a:rPr lang="en-US" smtClean="0"/>
              <a:t>20</a:t>
            </a:fld>
            <a:endParaRPr lang="en-US"/>
          </a:p>
        </p:txBody>
      </p:sp>
    </p:spTree>
    <p:extLst>
      <p:ext uri="{BB962C8B-B14F-4D97-AF65-F5344CB8AC3E}">
        <p14:creationId xmlns:p14="http://schemas.microsoft.com/office/powerpoint/2010/main" val="813706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8" name="Google Shape;428;p31: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marR="0" lvl="0" indent="-228600" algn="l" rtl="0">
              <a:lnSpc>
                <a:spcPct val="100000"/>
              </a:lnSpc>
              <a:spcBef>
                <a:spcPts val="270"/>
              </a:spcBef>
              <a:spcAft>
                <a:spcPts val="0"/>
              </a:spcAft>
              <a:buSzPts val="1400"/>
              <a:buNone/>
            </a:pPr>
            <a:endParaRPr/>
          </a:p>
        </p:txBody>
      </p:sp>
      <p:sp>
        <p:nvSpPr>
          <p:cNvPr id="429" name="Google Shape;429;p31: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066439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2: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9" name="Google Shape;439;p32: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marR="0" lvl="0" indent="-228600" algn="l" rtl="0">
              <a:lnSpc>
                <a:spcPct val="100000"/>
              </a:lnSpc>
              <a:spcBef>
                <a:spcPts val="270"/>
              </a:spcBef>
              <a:spcAft>
                <a:spcPts val="0"/>
              </a:spcAft>
              <a:buSzPts val="1400"/>
              <a:buNone/>
            </a:pPr>
            <a:endParaRPr/>
          </a:p>
        </p:txBody>
      </p:sp>
      <p:sp>
        <p:nvSpPr>
          <p:cNvPr id="440" name="Google Shape;440;p32: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3: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0" name="Google Shape;450;p33: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marR="0" lvl="0" indent="-228600" algn="l" rtl="0">
              <a:lnSpc>
                <a:spcPct val="100000"/>
              </a:lnSpc>
              <a:spcBef>
                <a:spcPts val="270"/>
              </a:spcBef>
              <a:spcAft>
                <a:spcPts val="0"/>
              </a:spcAft>
              <a:buSzPts val="1400"/>
              <a:buNone/>
            </a:pPr>
            <a:endParaRPr/>
          </a:p>
        </p:txBody>
      </p:sp>
      <p:sp>
        <p:nvSpPr>
          <p:cNvPr id="451" name="Google Shape;451;p33: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579456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4: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0" name="Google Shape;460;p34: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marR="0" lvl="0" indent="-228600" algn="l" rtl="0">
              <a:lnSpc>
                <a:spcPct val="100000"/>
              </a:lnSpc>
              <a:spcBef>
                <a:spcPts val="270"/>
              </a:spcBef>
              <a:spcAft>
                <a:spcPts val="0"/>
              </a:spcAft>
              <a:buSzPts val="1400"/>
              <a:buNone/>
            </a:pPr>
            <a:endParaRPr/>
          </a:p>
        </p:txBody>
      </p:sp>
      <p:sp>
        <p:nvSpPr>
          <p:cNvPr id="461" name="Google Shape;461;p34: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lvl="0" indent="0" algn="l" rtl="0">
              <a:lnSpc>
                <a:spcPct val="100000"/>
              </a:lnSpc>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858979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5: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8" name="Google Shape;468;p35: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a:p>
        </p:txBody>
      </p:sp>
      <p:sp>
        <p:nvSpPr>
          <p:cNvPr id="469" name="Google Shape;469;p35: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6: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5" name="Google Shape;475;p36: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marR="0" lvl="0" indent="-228600" algn="l" rtl="0">
              <a:lnSpc>
                <a:spcPct val="100000"/>
              </a:lnSpc>
              <a:spcBef>
                <a:spcPts val="270"/>
              </a:spcBef>
              <a:spcAft>
                <a:spcPts val="0"/>
              </a:spcAft>
              <a:buSzPts val="1400"/>
              <a:buNone/>
            </a:pPr>
            <a:endParaRPr/>
          </a:p>
        </p:txBody>
      </p:sp>
      <p:sp>
        <p:nvSpPr>
          <p:cNvPr id="476" name="Google Shape;476;p36: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lvl="0" indent="0" algn="l" rtl="0">
              <a:lnSpc>
                <a:spcPct val="100000"/>
              </a:lnSpc>
              <a:spcBef>
                <a:spcPts val="0"/>
              </a:spcBef>
              <a:spcAft>
                <a:spcPts val="0"/>
              </a:spcAft>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7: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endParaRPr/>
          </a:p>
        </p:txBody>
      </p:sp>
      <p:sp>
        <p:nvSpPr>
          <p:cNvPr id="483" name="Google Shape;483;p37: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8: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endParaRPr/>
          </a:p>
        </p:txBody>
      </p:sp>
      <p:sp>
        <p:nvSpPr>
          <p:cNvPr id="491" name="Google Shape;491;p38: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9: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endParaRPr/>
          </a:p>
        </p:txBody>
      </p:sp>
      <p:sp>
        <p:nvSpPr>
          <p:cNvPr id="500" name="Google Shape;500;p39: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 name="Google Shape;138;p3: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rmAutofit/>
          </a:bodyPr>
          <a:lstStyle/>
          <a:p>
            <a:pPr marL="0" lvl="0" indent="0" algn="l" rtl="0">
              <a:lnSpc>
                <a:spcPct val="100000"/>
              </a:lnSpc>
              <a:spcBef>
                <a:spcPts val="0"/>
              </a:spcBef>
              <a:spcAft>
                <a:spcPts val="0"/>
              </a:spcAft>
              <a:buSzPts val="1400"/>
              <a:buNone/>
            </a:pPr>
            <a:endParaRPr/>
          </a:p>
        </p:txBody>
      </p:sp>
      <p:sp>
        <p:nvSpPr>
          <p:cNvPr id="139" name="Google Shape;139;p3: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0: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endParaRPr/>
          </a:p>
        </p:txBody>
      </p:sp>
      <p:sp>
        <p:nvSpPr>
          <p:cNvPr id="508" name="Google Shape;508;p40: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1: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7" name="Google Shape;517;p41: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marR="0" lvl="0" indent="-228600" algn="l" rtl="0">
              <a:lnSpc>
                <a:spcPct val="100000"/>
              </a:lnSpc>
              <a:spcBef>
                <a:spcPts val="270"/>
              </a:spcBef>
              <a:spcAft>
                <a:spcPts val="0"/>
              </a:spcAft>
              <a:buSzPts val="1400"/>
              <a:buNone/>
            </a:pPr>
            <a:endParaRPr/>
          </a:p>
        </p:txBody>
      </p:sp>
      <p:sp>
        <p:nvSpPr>
          <p:cNvPr id="518" name="Google Shape;518;p41: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lvl="0" indent="0" algn="l" rtl="0">
              <a:lnSpc>
                <a:spcPct val="100000"/>
              </a:lnSpc>
              <a:spcBef>
                <a:spcPts val="0"/>
              </a:spcBef>
              <a:spcAft>
                <a:spcPts val="0"/>
              </a:spcAft>
              <a:buNone/>
            </a:pPr>
            <a:fld id="{00000000-1234-1234-1234-123412341234}" type="slidenum">
              <a:rPr lang="en-US"/>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2: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6" name="Google Shape;526;p42: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marR="0" lvl="0" indent="-228600" algn="l" rtl="0">
              <a:lnSpc>
                <a:spcPct val="100000"/>
              </a:lnSpc>
              <a:spcBef>
                <a:spcPts val="270"/>
              </a:spcBef>
              <a:spcAft>
                <a:spcPts val="0"/>
              </a:spcAft>
              <a:buSzPts val="1400"/>
              <a:buNone/>
            </a:pPr>
            <a:endParaRPr/>
          </a:p>
        </p:txBody>
      </p:sp>
      <p:sp>
        <p:nvSpPr>
          <p:cNvPr id="527" name="Google Shape;527;p42: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3: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4" name="Google Shape;534;p43: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lvl="0" indent="-228600" algn="l" rtl="0">
              <a:lnSpc>
                <a:spcPct val="90000"/>
              </a:lnSpc>
              <a:spcBef>
                <a:spcPts val="270"/>
              </a:spcBef>
              <a:spcAft>
                <a:spcPts val="0"/>
              </a:spcAft>
              <a:buSzPts val="1400"/>
              <a:buNone/>
            </a:pPr>
            <a:r>
              <a:rPr lang="en-US" sz="1650"/>
              <a:t>Add a slide to talk about </a:t>
            </a:r>
            <a:endParaRPr/>
          </a:p>
          <a:p>
            <a:pPr marL="457200" lvl="0" indent="-228600" algn="l" rtl="0">
              <a:lnSpc>
                <a:spcPct val="90000"/>
              </a:lnSpc>
              <a:spcBef>
                <a:spcPts val="270"/>
              </a:spcBef>
              <a:spcAft>
                <a:spcPts val="0"/>
              </a:spcAft>
              <a:buSzPts val="1400"/>
              <a:buNone/>
            </a:pPr>
            <a:r>
              <a:rPr lang="en-US" sz="1650"/>
              <a:t>Job Growth by Geography</a:t>
            </a:r>
            <a:endParaRPr/>
          </a:p>
          <a:p>
            <a:pPr marL="914400" lvl="1" indent="-228600" algn="l" rtl="0">
              <a:lnSpc>
                <a:spcPct val="90000"/>
              </a:lnSpc>
              <a:spcBef>
                <a:spcPts val="270"/>
              </a:spcBef>
              <a:spcAft>
                <a:spcPts val="0"/>
              </a:spcAft>
              <a:buSzPts val="1400"/>
              <a:buNone/>
            </a:pPr>
            <a:r>
              <a:rPr lang="en-US" sz="1650"/>
              <a:t>Bethesda-Chevy Chase - 25,000 jobs </a:t>
            </a:r>
            <a:endParaRPr/>
          </a:p>
          <a:p>
            <a:pPr marL="914400" lvl="1" indent="-228600" algn="l" rtl="0">
              <a:lnSpc>
                <a:spcPct val="90000"/>
              </a:lnSpc>
              <a:spcBef>
                <a:spcPts val="270"/>
              </a:spcBef>
              <a:spcAft>
                <a:spcPts val="0"/>
              </a:spcAft>
              <a:buSzPts val="1400"/>
              <a:buNone/>
            </a:pPr>
            <a:r>
              <a:rPr lang="en-US" sz="1650"/>
              <a:t>Silver Spring  -  over 14,000 jobs</a:t>
            </a:r>
            <a:endParaRPr/>
          </a:p>
          <a:p>
            <a:pPr marL="914400" lvl="1" indent="-228600" algn="l" rtl="0">
              <a:lnSpc>
                <a:spcPct val="90000"/>
              </a:lnSpc>
              <a:spcBef>
                <a:spcPts val="270"/>
              </a:spcBef>
              <a:spcAft>
                <a:spcPts val="0"/>
              </a:spcAft>
              <a:buSzPts val="1400"/>
              <a:buNone/>
            </a:pPr>
            <a:r>
              <a:rPr lang="en-US" sz="1650"/>
              <a:t>the International Corridor - less than 2,500 jobs </a:t>
            </a:r>
            <a:endParaRPr/>
          </a:p>
          <a:p>
            <a:pPr marL="914400" lvl="1" indent="-228600" algn="l" rtl="0">
              <a:lnSpc>
                <a:spcPct val="90000"/>
              </a:lnSpc>
              <a:spcBef>
                <a:spcPts val="270"/>
              </a:spcBef>
              <a:spcAft>
                <a:spcPts val="0"/>
              </a:spcAft>
              <a:buSzPts val="1400"/>
              <a:buNone/>
            </a:pPr>
            <a:r>
              <a:rPr lang="en-US" sz="1650"/>
              <a:t>the University of Maryland - less than 1,000</a:t>
            </a:r>
            <a:endParaRPr/>
          </a:p>
          <a:p>
            <a:pPr marL="914400" lvl="1" indent="-228600" algn="l" rtl="0">
              <a:lnSpc>
                <a:spcPct val="90000"/>
              </a:lnSpc>
              <a:spcBef>
                <a:spcPts val="270"/>
              </a:spcBef>
              <a:spcAft>
                <a:spcPts val="0"/>
              </a:spcAft>
              <a:buSzPts val="1400"/>
              <a:buNone/>
            </a:pPr>
            <a:r>
              <a:rPr lang="en-US" sz="1650"/>
              <a:t>Riverdale-New Carrollton - less than 1,000 </a:t>
            </a:r>
            <a:endParaRPr/>
          </a:p>
          <a:p>
            <a:pPr marL="457200" marR="0" lvl="0" indent="-228600" algn="l" rtl="0">
              <a:lnSpc>
                <a:spcPct val="100000"/>
              </a:lnSpc>
              <a:spcBef>
                <a:spcPts val="270"/>
              </a:spcBef>
              <a:spcAft>
                <a:spcPts val="0"/>
              </a:spcAft>
              <a:buSzPts val="1400"/>
              <a:buNone/>
            </a:pPr>
            <a:endParaRPr/>
          </a:p>
        </p:txBody>
      </p:sp>
      <p:sp>
        <p:nvSpPr>
          <p:cNvPr id="535" name="Google Shape;535;p43: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lvl="0" indent="0" algn="l" rtl="0">
              <a:lnSpc>
                <a:spcPct val="100000"/>
              </a:lnSpc>
              <a:spcBef>
                <a:spcPts val="0"/>
              </a:spcBef>
              <a:spcAft>
                <a:spcPts val="0"/>
              </a:spcAft>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4: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7" name="Google Shape;457;p44: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dirty="0"/>
          </a:p>
        </p:txBody>
      </p:sp>
      <p:sp>
        <p:nvSpPr>
          <p:cNvPr id="458" name="Google Shape;458;p44: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5: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4" name="Google Shape;464;p45: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marR="0" lvl="0" indent="-228600" algn="l" rtl="0">
              <a:lnSpc>
                <a:spcPct val="100000"/>
              </a:lnSpc>
              <a:spcBef>
                <a:spcPts val="270"/>
              </a:spcBef>
              <a:spcAft>
                <a:spcPts val="0"/>
              </a:spcAft>
              <a:buSzPts val="1400"/>
              <a:buNone/>
            </a:pPr>
            <a:r>
              <a:rPr lang="en-US" dirty="0"/>
              <a:t>As Nick noted, their work did not fully account for all the ways that transit can impact the economy. We know that there are economic benefits </a:t>
            </a:r>
            <a:r>
              <a:rPr lang="en-US" sz="900" b="0" i="0" u="none" strike="noStrike" cap="none" dirty="0">
                <a:solidFill>
                  <a:schemeClr val="dk1"/>
                </a:solidFill>
                <a:effectLst/>
                <a:latin typeface="Times New Roman"/>
                <a:ea typeface="Times New Roman"/>
                <a:cs typeface="Times New Roman"/>
                <a:sym typeface="Times New Roman"/>
              </a:rPr>
              <a:t>when firms and people are clustered together and can more easily exchange goods, people, and ideas, and that transit can support higher population and employment densities</a:t>
            </a:r>
            <a:r>
              <a:rPr lang="en-US" dirty="0">
                <a:effectLst/>
              </a:rPr>
              <a:t> and make it easier for people to move around. These effects particularly benefit knowledge-based industries, where the ease of getting people to and from work is a primary consideration (or at least it was, pre-COVID). </a:t>
            </a:r>
            <a:r>
              <a:rPr lang="en-US" sz="900" b="0" i="0" u="none" strike="noStrike" cap="none" dirty="0">
                <a:solidFill>
                  <a:schemeClr val="dk1"/>
                </a:solidFill>
                <a:effectLst/>
                <a:latin typeface="Times New Roman"/>
                <a:cs typeface="Times New Roman"/>
                <a:sym typeface="Times New Roman"/>
              </a:rPr>
              <a:t>R</a:t>
            </a:r>
            <a:r>
              <a:rPr lang="en-US" sz="900" b="0" i="0" u="none" strike="noStrike" cap="none" dirty="0">
                <a:solidFill>
                  <a:schemeClr val="dk1"/>
                </a:solidFill>
                <a:effectLst/>
                <a:latin typeface="Times New Roman"/>
                <a:ea typeface="Times New Roman"/>
                <a:cs typeface="Times New Roman"/>
                <a:sym typeface="Times New Roman"/>
              </a:rPr>
              <a:t>etailers, service providers, and hospitality services also benefit from greater visibility and accessibility due to transit. Education, healthcare, and government have also been shown to cluster near transit. </a:t>
            </a:r>
            <a:r>
              <a:rPr lang="en-US" dirty="0"/>
              <a:t>Studies show that transit can shift where such businesses locate and expand within a region. </a:t>
            </a:r>
          </a:p>
          <a:p>
            <a:pPr marL="457200" marR="0" lvl="0" indent="-228600" algn="l" rtl="0">
              <a:lnSpc>
                <a:spcPct val="100000"/>
              </a:lnSpc>
              <a:spcBef>
                <a:spcPts val="270"/>
              </a:spcBef>
              <a:spcAft>
                <a:spcPts val="0"/>
              </a:spcAft>
              <a:buSzPts val="1400"/>
              <a:buNone/>
            </a:pPr>
            <a:endParaRPr lang="en-US" dirty="0"/>
          </a:p>
          <a:p>
            <a:pPr marL="457200" marR="0" lvl="0" indent="-228600" algn="l" rtl="0">
              <a:lnSpc>
                <a:spcPct val="100000"/>
              </a:lnSpc>
              <a:spcBef>
                <a:spcPts val="270"/>
              </a:spcBef>
              <a:spcAft>
                <a:spcPts val="0"/>
              </a:spcAft>
              <a:buSzPts val="1400"/>
              <a:buNone/>
            </a:pPr>
            <a:r>
              <a:rPr lang="en-US" dirty="0"/>
              <a:t>Transit can offer low-income workers better access to employment and services and reduced transportation costs, and small businesses can benefit from the increase in visibility and access. However, transit can also attract new people and businesses that may be able to pay more for housing or commercial space and can increase displacement risks.</a:t>
            </a:r>
          </a:p>
          <a:p>
            <a:pPr marL="457200" marR="0" lvl="0" indent="-228600" algn="l" rtl="0">
              <a:lnSpc>
                <a:spcPct val="100000"/>
              </a:lnSpc>
              <a:spcBef>
                <a:spcPts val="270"/>
              </a:spcBef>
              <a:spcAft>
                <a:spcPts val="0"/>
              </a:spcAft>
              <a:buSzPts val="1400"/>
              <a:buNone/>
            </a:pPr>
            <a:endParaRPr lang="en-US" dirty="0"/>
          </a:p>
          <a:p>
            <a:pPr marL="457200" marR="0" lvl="0" indent="-228600" algn="l" defTabSz="914400" rtl="0" eaLnBrk="1" fontAlgn="auto" latinLnBrk="0" hangingPunct="1">
              <a:lnSpc>
                <a:spcPct val="100000"/>
              </a:lnSpc>
              <a:spcBef>
                <a:spcPts val="270"/>
              </a:spcBef>
              <a:spcAft>
                <a:spcPts val="0"/>
              </a:spcAft>
              <a:buClr>
                <a:srgbClr val="000000"/>
              </a:buClr>
              <a:buSzPts val="1400"/>
              <a:buFont typeface="Arial"/>
              <a:buNone/>
              <a:tabLst/>
              <a:defRPr/>
            </a:pPr>
            <a:r>
              <a:rPr lang="en-US" dirty="0"/>
              <a:t>NCSG has been working to analyze where the Purple Line will create the biggest improvements to access to employment and services. </a:t>
            </a:r>
            <a:r>
              <a:rPr lang="en-US"/>
              <a:t>Nick is going to share a few relevant highlights from that work, which was presented in detail last week.</a:t>
            </a:r>
          </a:p>
          <a:p>
            <a:pPr marL="457200" marR="0" lvl="0" indent="-228600" algn="l" rtl="0">
              <a:lnSpc>
                <a:spcPct val="100000"/>
              </a:lnSpc>
              <a:spcBef>
                <a:spcPts val="270"/>
              </a:spcBef>
              <a:spcAft>
                <a:spcPts val="0"/>
              </a:spcAft>
              <a:buSzPts val="1400"/>
              <a:buNone/>
            </a:pPr>
            <a:endParaRPr lang="en-US" dirty="0"/>
          </a:p>
        </p:txBody>
      </p:sp>
      <p:sp>
        <p:nvSpPr>
          <p:cNvPr id="465" name="Google Shape;465;p45: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lvl="0" indent="0" algn="l" rtl="0">
              <a:lnSpc>
                <a:spcPct val="100000"/>
              </a:lnSpc>
              <a:spcBef>
                <a:spcPts val="0"/>
              </a:spcBef>
              <a:spcAft>
                <a:spcPts val="0"/>
              </a:spcAft>
              <a:buNone/>
            </a:pPr>
            <a:fld id="{00000000-1234-1234-1234-123412341234}" type="slidenum">
              <a:rPr lang="en-US"/>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6: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9" name="Google Shape;559;p46: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dirty="0"/>
          </a:p>
        </p:txBody>
      </p:sp>
      <p:sp>
        <p:nvSpPr>
          <p:cNvPr id="560" name="Google Shape;560;p46: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7: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0" name="Google Shape;570;p47: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a:p>
        </p:txBody>
      </p:sp>
      <p:sp>
        <p:nvSpPr>
          <p:cNvPr id="571" name="Google Shape;571;p47: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8: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8" name="Google Shape;578;p48: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a:p>
        </p:txBody>
      </p:sp>
      <p:sp>
        <p:nvSpPr>
          <p:cNvPr id="579" name="Google Shape;579;p48: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d265387d0a_0_9: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d265387d0a_0_9:notes"/>
          <p:cNvSpPr txBox="1">
            <a:spLocks noGrp="1"/>
          </p:cNvSpPr>
          <p:nvPr>
            <p:ph type="body" idx="1"/>
          </p:nvPr>
        </p:nvSpPr>
        <p:spPr>
          <a:xfrm>
            <a:off x="1280163" y="3475221"/>
            <a:ext cx="7041000" cy="329040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r>
              <a:rPr lang="en-US" dirty="0"/>
              <a:t>So, we want to work with you all to understand how the Purple Line will affect economic development and future economic conditions in the corridor. As I noted before, there are separate land use and transportation assessments underway, but we want to begin to think about what the changes to transportation and land use, combined with the existing economic conditions and what we know of how transit generally affects economic development mean here.</a:t>
            </a:r>
          </a:p>
          <a:p>
            <a:pPr marL="0" lvl="0" indent="0" algn="l" rtl="0">
              <a:spcBef>
                <a:spcPts val="270"/>
              </a:spcBef>
              <a:spcAft>
                <a:spcPts val="0"/>
              </a:spcAft>
              <a:buNone/>
            </a:pPr>
            <a:endParaRPr lang="en-US" dirty="0"/>
          </a:p>
          <a:p>
            <a:pPr marL="0" lvl="0" indent="0" algn="l" rtl="0">
              <a:spcBef>
                <a:spcPts val="270"/>
              </a:spcBef>
              <a:spcAft>
                <a:spcPts val="0"/>
              </a:spcAft>
              <a:buNone/>
            </a:pPr>
            <a:r>
              <a:rPr lang="en-US" dirty="0"/>
              <a:t>We know that the purple line is going to connect major employment centers, it will increase accessibility between jobs and workers, and it will link places with a broad range of jobs to places with a broad range of residents, but that low-income residents may be at increased risk of displacement that would negate the benefits of transit for them. </a:t>
            </a:r>
          </a:p>
          <a:p>
            <a:pPr marL="0" lvl="0" indent="0" algn="l" rtl="0">
              <a:spcBef>
                <a:spcPts val="270"/>
              </a:spcBef>
              <a:spcAft>
                <a:spcPts val="0"/>
              </a:spcAft>
              <a:buNone/>
            </a:pPr>
            <a:endParaRPr lang="en-US" dirty="0"/>
          </a:p>
          <a:p>
            <a:pPr marL="0" lvl="0" indent="0" algn="l" rtl="0">
              <a:spcBef>
                <a:spcPts val="270"/>
              </a:spcBef>
              <a:spcAft>
                <a:spcPts val="0"/>
              </a:spcAft>
              <a:buNone/>
            </a:pPr>
            <a:r>
              <a:rPr lang="en-US" dirty="0"/>
              <a:t>We know that there are existing strong concentrations of key industries in the corridor, that many of these industries are likely to grow, and that many of them are likely to benefit from transit.</a:t>
            </a:r>
          </a:p>
          <a:p>
            <a:pPr marL="0" lvl="0" indent="0" algn="l" rtl="0">
              <a:spcBef>
                <a:spcPts val="270"/>
              </a:spcBef>
              <a:spcAft>
                <a:spcPts val="0"/>
              </a:spcAft>
              <a:buNone/>
            </a:pPr>
            <a:endParaRPr lang="en-US" dirty="0"/>
          </a:p>
          <a:p>
            <a:pPr marL="0" marR="0" lvl="0" indent="0" algn="l" defTabSz="914400" rtl="0" eaLnBrk="1" fontAlgn="auto" latinLnBrk="0" hangingPunct="1">
              <a:lnSpc>
                <a:spcPct val="100000"/>
              </a:lnSpc>
              <a:spcBef>
                <a:spcPts val="270"/>
              </a:spcBef>
              <a:spcAft>
                <a:spcPts val="0"/>
              </a:spcAft>
              <a:buClr>
                <a:srgbClr val="000000"/>
              </a:buClr>
              <a:buSzPts val="1400"/>
              <a:buFont typeface="Arial"/>
              <a:buNone/>
              <a:tabLst/>
              <a:defRPr/>
            </a:pPr>
            <a:r>
              <a:rPr lang="en-US" dirty="0"/>
              <a:t>We know that the construction is contributing to small business disruptions, but that those that survive and can remain in the corridor could benefit from the greater levels of accessibility and visibility. </a:t>
            </a:r>
          </a:p>
          <a:p>
            <a:pPr marL="0" lvl="0" indent="0" algn="l" rtl="0">
              <a:spcBef>
                <a:spcPts val="270"/>
              </a:spcBef>
              <a:spcAft>
                <a:spcPts val="0"/>
              </a:spcAft>
              <a:buNone/>
            </a:pPr>
            <a:endParaRPr lang="en-US" dirty="0"/>
          </a:p>
        </p:txBody>
      </p:sp>
      <p:sp>
        <p:nvSpPr>
          <p:cNvPr id="501" name="Google Shape;501;gd265387d0a_0_9:notes"/>
          <p:cNvSpPr txBox="1">
            <a:spLocks noGrp="1"/>
          </p:cNvSpPr>
          <p:nvPr>
            <p:ph type="sldNum" idx="12"/>
          </p:nvPr>
        </p:nvSpPr>
        <p:spPr>
          <a:xfrm>
            <a:off x="5440682" y="6950441"/>
            <a:ext cx="4160400" cy="364800"/>
          </a:xfrm>
          <a:prstGeom prst="rect">
            <a:avLst/>
          </a:prstGeom>
        </p:spPr>
        <p:txBody>
          <a:bodyPr spcFirstLastPara="1" wrap="square" lIns="95725" tIns="47850" rIns="95725" bIns="47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18: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marR="0" lvl="0" indent="-228600" algn="l" rtl="0">
              <a:lnSpc>
                <a:spcPct val="100000"/>
              </a:lnSpc>
              <a:spcBef>
                <a:spcPts val="270"/>
              </a:spcBef>
              <a:spcAft>
                <a:spcPts val="0"/>
              </a:spcAft>
              <a:buSzPts val="1400"/>
              <a:buNone/>
            </a:pPr>
            <a:endParaRPr/>
          </a:p>
        </p:txBody>
      </p:sp>
      <p:sp>
        <p:nvSpPr>
          <p:cNvPr id="265" name="Google Shape;265;p18: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42137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50: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3" name="Google Shape;593;p50: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r>
              <a:rPr lang="en-US" dirty="0"/>
              <a:t>As we transition to the breakout groups, we encourage you to think about how, 5 to 10 years from now, you hope things will be in the purple line corridor, and what it would take to get there. </a:t>
            </a:r>
          </a:p>
          <a:p>
            <a:pPr marL="0" lvl="0" indent="0" algn="l" rtl="0">
              <a:lnSpc>
                <a:spcPct val="100000"/>
              </a:lnSpc>
              <a:spcBef>
                <a:spcPts val="270"/>
              </a:spcBef>
              <a:spcAft>
                <a:spcPts val="0"/>
              </a:spcAft>
              <a:buSzPts val="1400"/>
              <a:buNone/>
            </a:pPr>
            <a:endParaRPr lang="en-US" dirty="0"/>
          </a:p>
          <a:p>
            <a:pPr marL="0" lvl="0" indent="0" algn="l" rtl="0">
              <a:lnSpc>
                <a:spcPct val="100000"/>
              </a:lnSpc>
              <a:spcBef>
                <a:spcPts val="270"/>
              </a:spcBef>
              <a:spcAft>
                <a:spcPts val="0"/>
              </a:spcAft>
              <a:buSzPts val="1400"/>
              <a:buNone/>
            </a:pPr>
            <a:r>
              <a:rPr lang="en-US" dirty="0"/>
              <a:t>We’re going to have you choose a breakout room based on one of the three topics we talked about, but you’ll be considering similar questions</a:t>
            </a:r>
            <a:endParaRPr dirty="0"/>
          </a:p>
        </p:txBody>
      </p:sp>
      <p:sp>
        <p:nvSpPr>
          <p:cNvPr id="594" name="Google Shape;594;p50: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extLst>
      <p:ext uri="{BB962C8B-B14F-4D97-AF65-F5344CB8AC3E}">
        <p14:creationId xmlns:p14="http://schemas.microsoft.com/office/powerpoint/2010/main" val="1347513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1: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0" name="Google Shape;600;p51: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dirty="0">
              <a:solidFill>
                <a:srgbClr val="FF0000"/>
              </a:solidFill>
            </a:endParaRPr>
          </a:p>
        </p:txBody>
      </p:sp>
      <p:sp>
        <p:nvSpPr>
          <p:cNvPr id="601" name="Google Shape;601;p51: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50: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3" name="Google Shape;593;p50: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a:p>
        </p:txBody>
      </p:sp>
      <p:sp>
        <p:nvSpPr>
          <p:cNvPr id="594" name="Google Shape;594;p50: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50: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3" name="Google Shape;593;p50: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a:p>
        </p:txBody>
      </p:sp>
      <p:sp>
        <p:nvSpPr>
          <p:cNvPr id="594" name="Google Shape;594;p50: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extLst>
      <p:ext uri="{BB962C8B-B14F-4D97-AF65-F5344CB8AC3E}">
        <p14:creationId xmlns:p14="http://schemas.microsoft.com/office/powerpoint/2010/main" val="402244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3: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6" name="Google Shape;616;p53: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dirty="0"/>
          </a:p>
        </p:txBody>
      </p:sp>
      <p:sp>
        <p:nvSpPr>
          <p:cNvPr id="617" name="Google Shape;617;p53: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4: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r>
              <a:rPr lang="en-US"/>
              <a:t>This is basically stealing language from the original work plan.</a:t>
            </a:r>
            <a:endParaRPr/>
          </a:p>
        </p:txBody>
      </p:sp>
      <p:sp>
        <p:nvSpPr>
          <p:cNvPr id="153" name="Google Shape;153;p4: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p5: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rmAutofit/>
          </a:bodyPr>
          <a:lstStyle/>
          <a:p>
            <a:pPr marL="0" lvl="0" indent="0" algn="l" rtl="0">
              <a:lnSpc>
                <a:spcPct val="100000"/>
              </a:lnSpc>
              <a:spcBef>
                <a:spcPts val="0"/>
              </a:spcBef>
              <a:spcAft>
                <a:spcPts val="0"/>
              </a:spcAft>
              <a:buSzPts val="1400"/>
              <a:buNone/>
            </a:pPr>
            <a:endParaRPr/>
          </a:p>
        </p:txBody>
      </p:sp>
      <p:sp>
        <p:nvSpPr>
          <p:cNvPr id="161" name="Google Shape;161;p5: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265387d0a_0_16: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gd265387d0a_0_16:notes"/>
          <p:cNvSpPr txBox="1">
            <a:spLocks noGrp="1"/>
          </p:cNvSpPr>
          <p:nvPr>
            <p:ph type="body" idx="1"/>
          </p:nvPr>
        </p:nvSpPr>
        <p:spPr>
          <a:xfrm>
            <a:off x="1280163" y="3475221"/>
            <a:ext cx="7041000" cy="3290400"/>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270"/>
              </a:spcBef>
              <a:spcAft>
                <a:spcPts val="0"/>
              </a:spcAft>
              <a:buSzPts val="1400"/>
              <a:buNone/>
            </a:pPr>
            <a:endParaRPr/>
          </a:p>
        </p:txBody>
      </p:sp>
      <p:sp>
        <p:nvSpPr>
          <p:cNvPr id="200" name="Google Shape;200;gd265387d0a_0_16:notes"/>
          <p:cNvSpPr txBox="1">
            <a:spLocks noGrp="1"/>
          </p:cNvSpPr>
          <p:nvPr>
            <p:ph type="sldNum" idx="12"/>
          </p:nvPr>
        </p:nvSpPr>
        <p:spPr>
          <a:xfrm>
            <a:off x="5440682" y="6950441"/>
            <a:ext cx="4160400" cy="364800"/>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6:notes"/>
          <p:cNvSpPr txBox="1">
            <a:spLocks noGrp="1"/>
          </p:cNvSpPr>
          <p:nvPr>
            <p:ph type="body" idx="1"/>
          </p:nvPr>
        </p:nvSpPr>
        <p:spPr>
          <a:xfrm>
            <a:off x="1280163" y="3475221"/>
            <a:ext cx="7040880" cy="3290340"/>
          </a:xfrm>
          <a:prstGeom prst="rect">
            <a:avLst/>
          </a:prstGeom>
          <a:noFill/>
          <a:ln>
            <a:noFill/>
          </a:ln>
        </p:spPr>
        <p:txBody>
          <a:bodyPr spcFirstLastPara="1" wrap="square" lIns="95725" tIns="47850" rIns="95725" bIns="47850" anchor="t" anchorCtr="0">
            <a:noAutofit/>
          </a:bodyPr>
          <a:lstStyle/>
          <a:p>
            <a:pPr marL="457200" marR="0" lvl="0" indent="-228600" algn="l" rtl="0">
              <a:lnSpc>
                <a:spcPct val="100000"/>
              </a:lnSpc>
              <a:spcBef>
                <a:spcPts val="270"/>
              </a:spcBef>
              <a:spcAft>
                <a:spcPts val="0"/>
              </a:spcAft>
              <a:buSzPts val="1400"/>
              <a:buNone/>
            </a:pPr>
            <a:r>
              <a:rPr lang="en-US" dirty="0"/>
              <a:t>For our work, we are taking a broad view of economic development that encompasses job creation, business growth, and income growth, but also other social and environmental improvements that benefit the economy and community well-being. We are particularly focusing on how those benefits can be broadly shared, and improve conditions for marginalized groups. </a:t>
            </a:r>
            <a:endParaRPr dirty="0"/>
          </a:p>
        </p:txBody>
      </p:sp>
      <p:sp>
        <p:nvSpPr>
          <p:cNvPr id="170" name="Google Shape;170;p6:notes"/>
          <p:cNvSpPr txBox="1">
            <a:spLocks noGrp="1"/>
          </p:cNvSpPr>
          <p:nvPr>
            <p:ph type="sldNum" idx="12"/>
          </p:nvPr>
        </p:nvSpPr>
        <p:spPr>
          <a:xfrm>
            <a:off x="5440682" y="6950441"/>
            <a:ext cx="4160521" cy="364761"/>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1280163" y="3475221"/>
            <a:ext cx="7040880" cy="3290340"/>
          </a:xfrm>
          <a:prstGeom prst="rect">
            <a:avLst/>
          </a:prstGeom>
        </p:spPr>
        <p:txBody>
          <a:bodyPr spcFirstLastPara="1" wrap="square" lIns="95725" tIns="47850" rIns="95725" bIns="47850" anchor="t" anchorCtr="0">
            <a:noAutofit/>
          </a:bodyPr>
          <a:lstStyle/>
          <a:p>
            <a:pPr marL="0" lvl="0" indent="0" algn="l" rtl="0">
              <a:spcBef>
                <a:spcPts val="270"/>
              </a:spcBef>
              <a:spcAft>
                <a:spcPts val="0"/>
              </a:spcAft>
              <a:buNone/>
            </a:pPr>
            <a:r>
              <a:rPr lang="en-US" dirty="0"/>
              <a:t>It’s clear from who’s in the ”room” today that there are many organizations with interests and expertise in this space. While you each have a different focus, there are a number of shared goals. We are focusing on how the purple line and potential TOD could affect three core topics that touch on several of those goals: workforce, small business, and key industries. While transportation and land use are at the heart of this project are clearly tied into this topic, specific opportunities related to land use and transportation are being addressed in other forums, including meetings last week and next week.</a:t>
            </a:r>
          </a:p>
          <a:p>
            <a:pPr marL="0" lvl="0" indent="0" algn="l" rtl="0">
              <a:spcBef>
                <a:spcPts val="270"/>
              </a:spcBef>
              <a:spcAft>
                <a:spcPts val="0"/>
              </a:spcAft>
              <a:buNone/>
            </a:pPr>
            <a:endParaRPr lang="en-US" dirty="0"/>
          </a:p>
          <a:p>
            <a:pPr marL="0" lvl="0" indent="0" algn="l" rtl="0">
              <a:spcBef>
                <a:spcPts val="270"/>
              </a:spcBef>
              <a:spcAft>
                <a:spcPts val="0"/>
              </a:spcAft>
              <a:buNone/>
            </a:pPr>
            <a:r>
              <a:rPr lang="en-US" dirty="0"/>
              <a:t>I’m going to briefly summarize what we’ve seen in looking at many of your goal statements and existing programs. If you notice something missing from that summary (or the more detailed version in the background document) that feels important, please feel free to type it in the chat and we’ll capture those updates. </a:t>
            </a:r>
            <a:endParaRPr dirty="0"/>
          </a:p>
        </p:txBody>
      </p:sp>
      <p:sp>
        <p:nvSpPr>
          <p:cNvPr id="197" name="Google Shape;197;p9:notes"/>
          <p:cNvSpPr>
            <a:spLocks noGrp="1" noRot="1" noChangeAspect="1"/>
          </p:cNvSpPr>
          <p:nvPr>
            <p:ph type="sldImg" idx="2"/>
          </p:nvPr>
        </p:nvSpPr>
        <p:spPr>
          <a:xfrm>
            <a:off x="2362200" y="549275"/>
            <a:ext cx="4876800" cy="2744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56"/>
          <p:cNvSpPr txBox="1">
            <a:spLocks noGrp="1"/>
          </p:cNvSpPr>
          <p:nvPr>
            <p:ph type="ctrTitle"/>
          </p:nvPr>
        </p:nvSpPr>
        <p:spPr>
          <a:xfrm>
            <a:off x="685800" y="1402080"/>
            <a:ext cx="7772400" cy="1668779"/>
          </a:xfrm>
          <a:prstGeom prst="rect">
            <a:avLst/>
          </a:prstGeom>
          <a:noFill/>
          <a:ln>
            <a:noFill/>
          </a:ln>
        </p:spPr>
        <p:txBody>
          <a:bodyPr spcFirstLastPara="1" wrap="square" lIns="73250" tIns="36625" rIns="73250" bIns="36625" anchor="ctr" anchorCtr="0">
            <a:normAutofit/>
          </a:bodyPr>
          <a:lstStyle>
            <a:lvl1pPr lvl="0" algn="ctr">
              <a:lnSpc>
                <a:spcPct val="100000"/>
              </a:lnSpc>
              <a:spcBef>
                <a:spcPts val="0"/>
              </a:spcBef>
              <a:spcAft>
                <a:spcPts val="0"/>
              </a:spcAft>
              <a:buSzPts val="1400"/>
              <a:buNone/>
              <a:defRPr>
                <a:solidFill>
                  <a:srgbClr val="345290"/>
                </a:solidFill>
                <a:latin typeface="Century Gothic"/>
                <a:ea typeface="Century Gothic"/>
                <a:cs typeface="Century Gothic"/>
                <a:sym typeface="Century Gothic"/>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56"/>
          <p:cNvSpPr txBox="1">
            <a:spLocks noGrp="1"/>
          </p:cNvSpPr>
          <p:nvPr>
            <p:ph type="subTitle" idx="1"/>
          </p:nvPr>
        </p:nvSpPr>
        <p:spPr>
          <a:xfrm>
            <a:off x="1371600" y="3101340"/>
            <a:ext cx="6400800" cy="1127760"/>
          </a:xfrm>
          <a:prstGeom prst="rect">
            <a:avLst/>
          </a:prstGeom>
          <a:noFill/>
          <a:ln>
            <a:noFill/>
          </a:ln>
        </p:spPr>
        <p:txBody>
          <a:bodyPr spcFirstLastPara="1" wrap="square" lIns="73250" tIns="36625" rIns="73250" bIns="36625" anchor="t" anchorCtr="0">
            <a:normAutofit/>
          </a:bodyPr>
          <a:lstStyle>
            <a:lvl1pPr lvl="0" algn="ctr">
              <a:lnSpc>
                <a:spcPct val="100000"/>
              </a:lnSpc>
              <a:spcBef>
                <a:spcPts val="520"/>
              </a:spcBef>
              <a:spcAft>
                <a:spcPts val="0"/>
              </a:spcAft>
              <a:buClr>
                <a:srgbClr val="595959"/>
              </a:buClr>
              <a:buSzPts val="2600"/>
              <a:buFont typeface="Georgia"/>
              <a:buNone/>
              <a:defRPr>
                <a:solidFill>
                  <a:srgbClr val="595959"/>
                </a:solidFill>
                <a:latin typeface="Georgia"/>
                <a:ea typeface="Georgia"/>
                <a:cs typeface="Georgia"/>
                <a:sym typeface="Georgia"/>
              </a:defRPr>
            </a:lvl1pPr>
            <a:lvl2pPr lvl="1" algn="ctr">
              <a:lnSpc>
                <a:spcPct val="100000"/>
              </a:lnSpc>
              <a:spcBef>
                <a:spcPts val="460"/>
              </a:spcBef>
              <a:spcAft>
                <a:spcPts val="0"/>
              </a:spcAft>
              <a:buClr>
                <a:schemeClr val="dk1"/>
              </a:buClr>
              <a:buSzPts val="2300"/>
              <a:buFont typeface="Georgia"/>
              <a:buNone/>
              <a:defRPr/>
            </a:lvl2pPr>
            <a:lvl3pPr lvl="2" algn="ctr">
              <a:lnSpc>
                <a:spcPct val="100000"/>
              </a:lnSpc>
              <a:spcBef>
                <a:spcPts val="380"/>
              </a:spcBef>
              <a:spcAft>
                <a:spcPts val="0"/>
              </a:spcAft>
              <a:buClr>
                <a:schemeClr val="dk1"/>
              </a:buClr>
              <a:buSzPts val="1900"/>
              <a:buFont typeface="Georgia"/>
              <a:buNone/>
              <a:defRPr/>
            </a:lvl3pPr>
            <a:lvl4pPr lvl="3" algn="ctr">
              <a:lnSpc>
                <a:spcPct val="100000"/>
              </a:lnSpc>
              <a:spcBef>
                <a:spcPts val="320"/>
              </a:spcBef>
              <a:spcAft>
                <a:spcPts val="0"/>
              </a:spcAft>
              <a:buClr>
                <a:schemeClr val="dk1"/>
              </a:buClr>
              <a:buSzPts val="1600"/>
              <a:buFont typeface="Georgia"/>
              <a:buNone/>
              <a:defRPr/>
            </a:lvl4pPr>
            <a:lvl5pPr lvl="4" algn="ctr">
              <a:lnSpc>
                <a:spcPct val="100000"/>
              </a:lnSpc>
              <a:spcBef>
                <a:spcPts val="320"/>
              </a:spcBef>
              <a:spcAft>
                <a:spcPts val="0"/>
              </a:spcAft>
              <a:buClr>
                <a:schemeClr val="dk1"/>
              </a:buClr>
              <a:buSzPts val="1600"/>
              <a:buFont typeface="Georgia"/>
              <a:buNone/>
              <a:defRPr/>
            </a:lvl5pPr>
            <a:lvl6pPr lvl="5" algn="ctr">
              <a:lnSpc>
                <a:spcPct val="100000"/>
              </a:lnSpc>
              <a:spcBef>
                <a:spcPts val="320"/>
              </a:spcBef>
              <a:spcAft>
                <a:spcPts val="0"/>
              </a:spcAft>
              <a:buClr>
                <a:schemeClr val="dk1"/>
              </a:buClr>
              <a:buSzPts val="1600"/>
              <a:buFont typeface="Georgia"/>
              <a:buNone/>
              <a:defRPr/>
            </a:lvl6pPr>
            <a:lvl7pPr lvl="6" algn="ctr">
              <a:lnSpc>
                <a:spcPct val="100000"/>
              </a:lnSpc>
              <a:spcBef>
                <a:spcPts val="320"/>
              </a:spcBef>
              <a:spcAft>
                <a:spcPts val="0"/>
              </a:spcAft>
              <a:buClr>
                <a:schemeClr val="dk1"/>
              </a:buClr>
              <a:buSzPts val="1600"/>
              <a:buFont typeface="Georgia"/>
              <a:buNone/>
              <a:defRPr/>
            </a:lvl7pPr>
            <a:lvl8pPr lvl="7" algn="ctr">
              <a:lnSpc>
                <a:spcPct val="100000"/>
              </a:lnSpc>
              <a:spcBef>
                <a:spcPts val="320"/>
              </a:spcBef>
              <a:spcAft>
                <a:spcPts val="0"/>
              </a:spcAft>
              <a:buClr>
                <a:schemeClr val="dk1"/>
              </a:buClr>
              <a:buSzPts val="1600"/>
              <a:buFont typeface="Georgia"/>
              <a:buNone/>
              <a:defRPr/>
            </a:lvl8pPr>
            <a:lvl9pPr lvl="8" algn="ctr">
              <a:lnSpc>
                <a:spcPct val="100000"/>
              </a:lnSpc>
              <a:spcBef>
                <a:spcPts val="320"/>
              </a:spcBef>
              <a:spcAft>
                <a:spcPts val="0"/>
              </a:spcAft>
              <a:buClr>
                <a:schemeClr val="dk1"/>
              </a:buClr>
              <a:buSzPts val="1600"/>
              <a:buFont typeface="Georgia"/>
              <a:buNone/>
              <a:defRPr/>
            </a:lvl9pPr>
          </a:lstStyle>
          <a:p>
            <a:endParaRPr/>
          </a:p>
        </p:txBody>
      </p:sp>
      <p:sp>
        <p:nvSpPr>
          <p:cNvPr id="20" name="Google Shape;20;p56"/>
          <p:cNvSpPr/>
          <p:nvPr/>
        </p:nvSpPr>
        <p:spPr>
          <a:xfrm>
            <a:off x="1" y="0"/>
            <a:ext cx="9144001" cy="416379"/>
          </a:xfrm>
          <a:prstGeom prst="rect">
            <a:avLst/>
          </a:prstGeom>
          <a:gradFill>
            <a:gsLst>
              <a:gs pos="0">
                <a:srgbClr val="315492"/>
              </a:gs>
              <a:gs pos="25000">
                <a:srgbClr val="315492"/>
              </a:gs>
              <a:gs pos="75000">
                <a:srgbClr val="00A6E6"/>
              </a:gs>
              <a:gs pos="100000">
                <a:srgbClr val="00A6E6"/>
              </a:gs>
            </a:gsLst>
            <a:lin ang="0" scaled="0"/>
          </a:gradFill>
          <a:ln>
            <a:noFill/>
          </a:ln>
        </p:spPr>
        <p:txBody>
          <a:bodyPr spcFirstLastPara="1" wrap="square" lIns="73250" tIns="36625" rIns="73250" bIns="366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Tahoma"/>
              <a:ea typeface="Tahoma"/>
              <a:cs typeface="Tahoma"/>
              <a:sym typeface="Tahoma"/>
            </a:endParaRPr>
          </a:p>
        </p:txBody>
      </p:sp>
      <p:pic>
        <p:nvPicPr>
          <p:cNvPr id="21" name="Google Shape;21;p56" descr="logo_ncsg.png"/>
          <p:cNvPicPr preferRelativeResize="0"/>
          <p:nvPr/>
        </p:nvPicPr>
        <p:blipFill rotWithShape="1">
          <a:blip r:embed="rId2">
            <a:alphaModFix/>
          </a:blip>
          <a:srcRect t="51899"/>
          <a:stretch/>
        </p:blipFill>
        <p:spPr>
          <a:xfrm>
            <a:off x="68240" y="808631"/>
            <a:ext cx="760095" cy="316398"/>
          </a:xfrm>
          <a:prstGeom prst="rect">
            <a:avLst/>
          </a:prstGeom>
          <a:noFill/>
          <a:ln>
            <a:noFill/>
          </a:ln>
        </p:spPr>
      </p:pic>
      <p:pic>
        <p:nvPicPr>
          <p:cNvPr id="22" name="Google Shape;22;p56" descr="ncsg_knocked-out.jpg"/>
          <p:cNvPicPr preferRelativeResize="0"/>
          <p:nvPr/>
        </p:nvPicPr>
        <p:blipFill rotWithShape="1">
          <a:blip r:embed="rId3">
            <a:alphaModFix/>
          </a:blip>
          <a:srcRect/>
          <a:stretch/>
        </p:blipFill>
        <p:spPr>
          <a:xfrm>
            <a:off x="68240" y="457"/>
            <a:ext cx="785813" cy="788670"/>
          </a:xfrm>
          <a:prstGeom prst="rect">
            <a:avLst/>
          </a:prstGeom>
          <a:noFill/>
          <a:ln>
            <a:noFill/>
          </a:ln>
        </p:spPr>
      </p:pic>
      <p:pic>
        <p:nvPicPr>
          <p:cNvPr id="23" name="Google Shape;23;p56"/>
          <p:cNvPicPr preferRelativeResize="0"/>
          <p:nvPr/>
        </p:nvPicPr>
        <p:blipFill rotWithShape="1">
          <a:blip r:embed="rId4">
            <a:alphaModFix/>
          </a:blip>
          <a:srcRect/>
          <a:stretch/>
        </p:blipFill>
        <p:spPr>
          <a:xfrm>
            <a:off x="2" y="4379448"/>
            <a:ext cx="9144000" cy="733083"/>
          </a:xfrm>
          <a:prstGeom prst="rect">
            <a:avLst/>
          </a:prstGeom>
          <a:noFill/>
          <a:ln>
            <a:noFill/>
          </a:ln>
        </p:spPr>
      </p:pic>
      <p:sp>
        <p:nvSpPr>
          <p:cNvPr id="24" name="Google Shape;24;p56"/>
          <p:cNvSpPr txBox="1">
            <a:spLocks noGrp="1"/>
          </p:cNvSpPr>
          <p:nvPr>
            <p:ph type="sldNum" idx="12"/>
          </p:nvPr>
        </p:nvSpPr>
        <p:spPr>
          <a:xfrm>
            <a:off x="8556784" y="4749851"/>
            <a:ext cx="548700" cy="393600"/>
          </a:xfrm>
          <a:prstGeom prst="rect">
            <a:avLst/>
          </a:prstGeom>
          <a:noFill/>
          <a:ln>
            <a:noFill/>
          </a:ln>
        </p:spPr>
        <p:txBody>
          <a:bodyPr spcFirstLastPara="1" wrap="square" lIns="73250" tIns="36625" rIns="73250" bIns="366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Text Boxes">
  <p:cSld name="Title and Two Text Boxes">
    <p:spTree>
      <p:nvGrpSpPr>
        <p:cNvPr id="1" name="Shape 58"/>
        <p:cNvGrpSpPr/>
        <p:nvPr/>
      </p:nvGrpSpPr>
      <p:grpSpPr>
        <a:xfrm>
          <a:off x="0" y="0"/>
          <a:ext cx="0" cy="0"/>
          <a:chOff x="0" y="0"/>
          <a:chExt cx="0" cy="0"/>
        </a:xfrm>
      </p:grpSpPr>
      <p:sp>
        <p:nvSpPr>
          <p:cNvPr id="59" name="Google Shape;59;p61"/>
          <p:cNvSpPr txBox="1">
            <a:spLocks noGrp="1"/>
          </p:cNvSpPr>
          <p:nvPr>
            <p:ph type="body" idx="1"/>
          </p:nvPr>
        </p:nvSpPr>
        <p:spPr>
          <a:xfrm>
            <a:off x="457200" y="1564673"/>
            <a:ext cx="3886200" cy="314067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Gill Sans"/>
                <a:ea typeface="Gill Sans"/>
                <a:cs typeface="Gill Sans"/>
                <a:sym typeface="Gill Sans"/>
              </a:defRPr>
            </a:lvl1pPr>
            <a:lvl2pPr marL="914400" marR="0" lvl="1" indent="-335280" algn="l" rtl="0">
              <a:spcBef>
                <a:spcPts val="420"/>
              </a:spcBef>
              <a:spcAft>
                <a:spcPts val="0"/>
              </a:spcAft>
              <a:buClr>
                <a:srgbClr val="595959"/>
              </a:buClr>
              <a:buSzPts val="168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20039" algn="l" rtl="0">
              <a:spcBef>
                <a:spcPts val="360"/>
              </a:spcBef>
              <a:spcAft>
                <a:spcPts val="0"/>
              </a:spcAft>
              <a:buClr>
                <a:srgbClr val="A5A5A5"/>
              </a:buClr>
              <a:buSzPts val="1440"/>
              <a:buFont typeface="Noto Sans Symbols"/>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
        <p:nvSpPr>
          <p:cNvPr id="60" name="Google Shape;60;p61"/>
          <p:cNvSpPr txBox="1">
            <a:spLocks noGrp="1"/>
          </p:cNvSpPr>
          <p:nvPr>
            <p:ph type="body" idx="2"/>
          </p:nvPr>
        </p:nvSpPr>
        <p:spPr>
          <a:xfrm>
            <a:off x="4800600" y="1564673"/>
            <a:ext cx="3886200" cy="3140679"/>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Gill Sans"/>
                <a:ea typeface="Gill Sans"/>
                <a:cs typeface="Gill Sans"/>
                <a:sym typeface="Gill Sans"/>
              </a:defRPr>
            </a:lvl1pPr>
            <a:lvl2pPr marL="914400" marR="0" lvl="1" indent="-335280" algn="l" rtl="0">
              <a:spcBef>
                <a:spcPts val="420"/>
              </a:spcBef>
              <a:spcAft>
                <a:spcPts val="0"/>
              </a:spcAft>
              <a:buClr>
                <a:srgbClr val="595959"/>
              </a:buClr>
              <a:buSzPts val="168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20039" algn="l" rtl="0">
              <a:spcBef>
                <a:spcPts val="360"/>
              </a:spcBef>
              <a:spcAft>
                <a:spcPts val="0"/>
              </a:spcAft>
              <a:buClr>
                <a:srgbClr val="A5A5A5"/>
              </a:buClr>
              <a:buSzPts val="1440"/>
              <a:buFont typeface="Noto Sans Symbols"/>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
        <p:nvSpPr>
          <p:cNvPr id="61" name="Google Shape;61;p61"/>
          <p:cNvSpPr/>
          <p:nvPr/>
        </p:nvSpPr>
        <p:spPr>
          <a:xfrm>
            <a:off x="0" y="0"/>
            <a:ext cx="9144000" cy="524798"/>
          </a:xfrm>
          <a:prstGeom prst="rect">
            <a:avLst/>
          </a:prstGeom>
          <a:solidFill>
            <a:srgbClr val="10253F"/>
          </a:solidFill>
          <a:ln w="9525" cap="flat" cmpd="sng">
            <a:solidFill>
              <a:srgbClr val="274C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2" name="Google Shape;62;p61"/>
          <p:cNvSpPr txBox="1">
            <a:spLocks noGrp="1"/>
          </p:cNvSpPr>
          <p:nvPr>
            <p:ph type="body" idx="3"/>
          </p:nvPr>
        </p:nvSpPr>
        <p:spPr>
          <a:xfrm>
            <a:off x="457200" y="795338"/>
            <a:ext cx="8229600" cy="76933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chemeClr val="dk1"/>
              </a:buClr>
              <a:buSzPts val="3000"/>
              <a:buFont typeface="Noto Sans Symbols"/>
              <a:buNone/>
              <a:defRPr sz="3000" b="0" i="0" u="none" strike="noStrike" cap="none">
                <a:solidFill>
                  <a:schemeClr val="dk1"/>
                </a:solidFill>
                <a:latin typeface="Gill Sans"/>
                <a:ea typeface="Gill Sans"/>
                <a:cs typeface="Gill Sans"/>
                <a:sym typeface="Gill Sans"/>
              </a:defRPr>
            </a:lvl1pPr>
            <a:lvl2pPr marL="914400" marR="0" lvl="1" indent="-335280" algn="l" rtl="0">
              <a:spcBef>
                <a:spcPts val="420"/>
              </a:spcBef>
              <a:spcAft>
                <a:spcPts val="0"/>
              </a:spcAft>
              <a:buClr>
                <a:srgbClr val="595959"/>
              </a:buClr>
              <a:buSzPts val="168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20039" algn="l" rtl="0">
              <a:spcBef>
                <a:spcPts val="360"/>
              </a:spcBef>
              <a:spcAft>
                <a:spcPts val="0"/>
              </a:spcAft>
              <a:buClr>
                <a:srgbClr val="A5A5A5"/>
              </a:buClr>
              <a:buSzPts val="1440"/>
              <a:buFont typeface="Noto Sans Symbols"/>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
        <p:nvSpPr>
          <p:cNvPr id="63" name="Google Shape;63;p61"/>
          <p:cNvSpPr txBox="1">
            <a:spLocks noGrp="1"/>
          </p:cNvSpPr>
          <p:nvPr>
            <p:ph type="subTitle" idx="4"/>
          </p:nvPr>
        </p:nvSpPr>
        <p:spPr>
          <a:xfrm>
            <a:off x="457200" y="35987"/>
            <a:ext cx="8229600" cy="488811"/>
          </a:xfrm>
          <a:prstGeom prst="rect">
            <a:avLst/>
          </a:prstGeom>
          <a:noFill/>
          <a:ln>
            <a:noFill/>
          </a:ln>
        </p:spPr>
        <p:txBody>
          <a:bodyPr spcFirstLastPara="1" wrap="square" lIns="91425" tIns="45700" rIns="91425" bIns="45700" anchor="t" anchorCtr="0">
            <a:noAutofit/>
          </a:bodyPr>
          <a:lstStyle>
            <a:lvl1pPr marR="0" lvl="0" algn="r" rtl="0">
              <a:spcBef>
                <a:spcPts val="480"/>
              </a:spcBef>
              <a:spcAft>
                <a:spcPts val="0"/>
              </a:spcAft>
              <a:buClr>
                <a:schemeClr val="lt1"/>
              </a:buClr>
              <a:buSzPts val="2400"/>
              <a:buFont typeface="Arial"/>
              <a:buNone/>
              <a:defRPr sz="2400" b="0" i="0" u="none" strike="noStrike" cap="none">
                <a:solidFill>
                  <a:schemeClr val="lt1"/>
                </a:solidFill>
                <a:latin typeface="Gill Sans"/>
                <a:ea typeface="Gill Sans"/>
                <a:cs typeface="Gill Sans"/>
                <a:sym typeface="Gill Sans"/>
              </a:defRPr>
            </a:lvl1pPr>
            <a:lvl2pPr marR="0" lvl="1" algn="ctr" rtl="0">
              <a:spcBef>
                <a:spcPts val="420"/>
              </a:spcBef>
              <a:spcAft>
                <a:spcPts val="0"/>
              </a:spcAft>
              <a:buClr>
                <a:srgbClr val="888888"/>
              </a:buClr>
              <a:buSzPts val="2100"/>
              <a:buFont typeface="Arial"/>
              <a:buNone/>
              <a:defRPr sz="2100" b="0" i="0" u="none" strike="noStrike" cap="none">
                <a:solidFill>
                  <a:srgbClr val="888888"/>
                </a:solidFill>
                <a:latin typeface="Gill Sans"/>
                <a:ea typeface="Gill Sans"/>
                <a:cs typeface="Gill Sans"/>
                <a:sym typeface="Gill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Gill Sans"/>
                <a:ea typeface="Gill Sans"/>
                <a:cs typeface="Gill Sans"/>
                <a:sym typeface="Gill Sans"/>
              </a:defRPr>
            </a:lvl3pPr>
            <a:lvl4pPr marR="0" lvl="3"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4pPr>
            <a:lvl5pPr marR="0" lvl="4"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5pPr>
            <a:lvl6pPr marR="0" lvl="5"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6pPr>
            <a:lvl7pPr marR="0" lvl="6"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7pPr>
            <a:lvl8pPr marR="0" lvl="7"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8pPr>
            <a:lvl9pPr marR="0" lvl="8"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9pPr>
          </a:lstStyle>
          <a:p>
            <a:endParaRPr/>
          </a:p>
        </p:txBody>
      </p:sp>
      <p:sp>
        <p:nvSpPr>
          <p:cNvPr id="64" name="Google Shape;64;p61"/>
          <p:cNvSpPr txBox="1">
            <a:spLocks noGrp="1"/>
          </p:cNvSpPr>
          <p:nvPr>
            <p:ph type="sldNum" idx="12"/>
          </p:nvPr>
        </p:nvSpPr>
        <p:spPr>
          <a:xfrm>
            <a:off x="7771658" y="4776169"/>
            <a:ext cx="915142" cy="19588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6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300"/>
              <a:buFont typeface="Gill Sans"/>
              <a:buNone/>
              <a:defRPr sz="33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6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spcBef>
                <a:spcPts val="480"/>
              </a:spcBef>
              <a:spcAft>
                <a:spcPts val="0"/>
              </a:spcAft>
              <a:buClr>
                <a:srgbClr val="888888"/>
              </a:buClr>
              <a:buSzPts val="2400"/>
              <a:buFont typeface="Arial"/>
              <a:buNone/>
              <a:defRPr sz="2400" b="0" i="0" u="none" strike="noStrike" cap="none">
                <a:solidFill>
                  <a:srgbClr val="888888"/>
                </a:solidFill>
                <a:latin typeface="Gill Sans"/>
                <a:ea typeface="Gill Sans"/>
                <a:cs typeface="Gill Sans"/>
                <a:sym typeface="Gill Sans"/>
              </a:defRPr>
            </a:lvl1pPr>
            <a:lvl2pPr marR="0" lvl="1" algn="ctr" rtl="0">
              <a:spcBef>
                <a:spcPts val="420"/>
              </a:spcBef>
              <a:spcAft>
                <a:spcPts val="0"/>
              </a:spcAft>
              <a:buClr>
                <a:srgbClr val="888888"/>
              </a:buClr>
              <a:buSzPts val="2100"/>
              <a:buFont typeface="Arial"/>
              <a:buNone/>
              <a:defRPr sz="2100" b="0" i="0" u="none" strike="noStrike" cap="none">
                <a:solidFill>
                  <a:srgbClr val="888888"/>
                </a:solidFill>
                <a:latin typeface="Gill Sans"/>
                <a:ea typeface="Gill Sans"/>
                <a:cs typeface="Gill Sans"/>
                <a:sym typeface="Gill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Gill Sans"/>
                <a:ea typeface="Gill Sans"/>
                <a:cs typeface="Gill Sans"/>
                <a:sym typeface="Gill Sans"/>
              </a:defRPr>
            </a:lvl3pPr>
            <a:lvl4pPr marR="0" lvl="3"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4pPr>
            <a:lvl5pPr marR="0" lvl="4"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5pPr>
            <a:lvl6pPr marR="0" lvl="5"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6pPr>
            <a:lvl7pPr marR="0" lvl="6"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7pPr>
            <a:lvl8pPr marR="0" lvl="7"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8pPr>
            <a:lvl9pPr marR="0" lvl="8"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9pPr>
          </a:lstStyle>
          <a:p>
            <a:endParaRPr/>
          </a:p>
        </p:txBody>
      </p:sp>
      <p:cxnSp>
        <p:nvCxnSpPr>
          <p:cNvPr id="80" name="Google Shape;80;p66"/>
          <p:cNvCxnSpPr/>
          <p:nvPr/>
        </p:nvCxnSpPr>
        <p:spPr>
          <a:xfrm rot="10800000" flipH="1">
            <a:off x="0" y="733425"/>
            <a:ext cx="9144000" cy="28575"/>
          </a:xfrm>
          <a:prstGeom prst="straightConnector1">
            <a:avLst/>
          </a:prstGeom>
          <a:noFill/>
          <a:ln w="76200" cap="flat" cmpd="tri">
            <a:solidFill>
              <a:srgbClr val="0B1B2E"/>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Title Slide">
  <p:cSld name="Alternate Title Slide">
    <p:spTree>
      <p:nvGrpSpPr>
        <p:cNvPr id="1" name="Shape 81"/>
        <p:cNvGrpSpPr/>
        <p:nvPr/>
      </p:nvGrpSpPr>
      <p:grpSpPr>
        <a:xfrm>
          <a:off x="0" y="0"/>
          <a:ext cx="0" cy="0"/>
          <a:chOff x="0" y="0"/>
          <a:chExt cx="0" cy="0"/>
        </a:xfrm>
      </p:grpSpPr>
      <p:sp>
        <p:nvSpPr>
          <p:cNvPr id="82" name="Google Shape;82;p67"/>
          <p:cNvSpPr/>
          <p:nvPr/>
        </p:nvSpPr>
        <p:spPr>
          <a:xfrm>
            <a:off x="0" y="853844"/>
            <a:ext cx="9144000" cy="2076041"/>
          </a:xfrm>
          <a:prstGeom prst="rect">
            <a:avLst/>
          </a:prstGeom>
          <a:solidFill>
            <a:srgbClr val="10253F"/>
          </a:solidFill>
          <a:ln w="9525" cap="flat" cmpd="sng">
            <a:solidFill>
              <a:srgbClr val="274C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83" name="Google Shape;83;p67"/>
          <p:cNvSpPr txBox="1">
            <a:spLocks noGrp="1"/>
          </p:cNvSpPr>
          <p:nvPr>
            <p:ph type="body" idx="1"/>
          </p:nvPr>
        </p:nvSpPr>
        <p:spPr>
          <a:xfrm>
            <a:off x="244549" y="984244"/>
            <a:ext cx="8623004" cy="1822751"/>
          </a:xfrm>
          <a:prstGeom prst="rect">
            <a:avLst/>
          </a:prstGeom>
          <a:noFill/>
          <a:ln>
            <a:noFill/>
          </a:ln>
        </p:spPr>
        <p:txBody>
          <a:bodyPr spcFirstLastPara="1" wrap="square" lIns="91425" tIns="45700" rIns="91425" bIns="45700" anchor="t" anchorCtr="0">
            <a:noAutofit/>
          </a:bodyPr>
          <a:lstStyle>
            <a:lvl1pPr marL="457200" marR="0" lvl="0" indent="-228600" algn="r" rtl="0">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Gill Sans"/>
                <a:ea typeface="Gill Sans"/>
                <a:cs typeface="Gill Sans"/>
                <a:sym typeface="Gill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
        <p:nvSpPr>
          <p:cNvPr id="84" name="Google Shape;84;p67"/>
          <p:cNvSpPr txBox="1">
            <a:spLocks noGrp="1"/>
          </p:cNvSpPr>
          <p:nvPr>
            <p:ph type="body" idx="2"/>
          </p:nvPr>
        </p:nvSpPr>
        <p:spPr>
          <a:xfrm>
            <a:off x="407583" y="3251636"/>
            <a:ext cx="8229600" cy="1612759"/>
          </a:xfrm>
          <a:prstGeom prst="rect">
            <a:avLst/>
          </a:prstGeom>
          <a:noFill/>
          <a:ln>
            <a:noFill/>
          </a:ln>
        </p:spPr>
        <p:txBody>
          <a:bodyPr spcFirstLastPara="1" wrap="square" lIns="91425" tIns="45700" rIns="91425" bIns="45700" anchor="t" anchorCtr="0">
            <a:noAutofit/>
          </a:bodyPr>
          <a:lstStyle>
            <a:lvl1pPr marL="457200" marR="0" lvl="0" indent="-228600" algn="r" rtl="0">
              <a:spcBef>
                <a:spcPts val="420"/>
              </a:spcBef>
              <a:spcAft>
                <a:spcPts val="0"/>
              </a:spcAft>
              <a:buClr>
                <a:srgbClr val="D8D8D8"/>
              </a:buClr>
              <a:buSzPts val="2100"/>
              <a:buFont typeface="Arial"/>
              <a:buNone/>
              <a:defRPr sz="2100" b="0" i="0" u="none" strike="noStrike" cap="none">
                <a:solidFill>
                  <a:srgbClr val="D8D8D8"/>
                </a:solidFill>
                <a:latin typeface="Gill Sans"/>
                <a:ea typeface="Gill Sans"/>
                <a:cs typeface="Gill Sans"/>
                <a:sym typeface="Gill Sans"/>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Gill Sans"/>
                <a:ea typeface="Gill Sans"/>
                <a:cs typeface="Gill Sans"/>
                <a:sym typeface="Gill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Alternate Title Slide">
  <p:cSld name="1_Alternate Title Slide">
    <p:spTree>
      <p:nvGrpSpPr>
        <p:cNvPr id="1" name="Shape 85"/>
        <p:cNvGrpSpPr/>
        <p:nvPr/>
      </p:nvGrpSpPr>
      <p:grpSpPr>
        <a:xfrm>
          <a:off x="0" y="0"/>
          <a:ext cx="0" cy="0"/>
          <a:chOff x="0" y="0"/>
          <a:chExt cx="0" cy="0"/>
        </a:xfrm>
      </p:grpSpPr>
      <p:sp>
        <p:nvSpPr>
          <p:cNvPr id="86" name="Google Shape;86;p68"/>
          <p:cNvSpPr/>
          <p:nvPr/>
        </p:nvSpPr>
        <p:spPr>
          <a:xfrm>
            <a:off x="0" y="2728513"/>
            <a:ext cx="9144000" cy="1352550"/>
          </a:xfrm>
          <a:prstGeom prst="rect">
            <a:avLst/>
          </a:prstGeom>
          <a:solidFill>
            <a:srgbClr val="10253F"/>
          </a:solidFill>
          <a:ln w="9525" cap="flat" cmpd="sng">
            <a:solidFill>
              <a:srgbClr val="274C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87" name="Google Shape;87;p68"/>
          <p:cNvSpPr txBox="1">
            <a:spLocks noGrp="1"/>
          </p:cNvSpPr>
          <p:nvPr>
            <p:ph type="body" idx="1"/>
          </p:nvPr>
        </p:nvSpPr>
        <p:spPr>
          <a:xfrm>
            <a:off x="457200" y="2890441"/>
            <a:ext cx="8229600" cy="1190624"/>
          </a:xfrm>
          <a:prstGeom prst="rect">
            <a:avLst/>
          </a:prstGeom>
          <a:noFill/>
          <a:ln>
            <a:noFill/>
          </a:ln>
        </p:spPr>
        <p:txBody>
          <a:bodyPr spcFirstLastPara="1" wrap="square" lIns="91425" tIns="45700" rIns="91425" bIns="45700" anchor="t" anchorCtr="0">
            <a:noAutofit/>
          </a:bodyPr>
          <a:lstStyle>
            <a:lvl1pPr marL="457200" marR="0" lvl="0" indent="-228600" algn="r" rtl="0">
              <a:spcBef>
                <a:spcPts val="600"/>
              </a:spcBef>
              <a:spcAft>
                <a:spcPts val="0"/>
              </a:spcAft>
              <a:buClr>
                <a:schemeClr val="lt1"/>
              </a:buClr>
              <a:buSzPts val="3000"/>
              <a:buFont typeface="Arial"/>
              <a:buNone/>
              <a:defRPr sz="3000" b="0" i="0" u="none" strike="noStrike" cap="none">
                <a:solidFill>
                  <a:schemeClr val="lt1"/>
                </a:solidFill>
                <a:latin typeface="Gill Sans"/>
                <a:ea typeface="Gill Sans"/>
                <a:cs typeface="Gill Sans"/>
                <a:sym typeface="Gill Sans"/>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Gill Sans"/>
                <a:ea typeface="Gill Sans"/>
                <a:cs typeface="Gill Sans"/>
                <a:sym typeface="Gill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
        <p:nvSpPr>
          <p:cNvPr id="88" name="Google Shape;88;p68"/>
          <p:cNvSpPr txBox="1">
            <a:spLocks noGrp="1"/>
          </p:cNvSpPr>
          <p:nvPr>
            <p:ph type="sldNum" idx="12"/>
          </p:nvPr>
        </p:nvSpPr>
        <p:spPr>
          <a:xfrm>
            <a:off x="7771658" y="4776169"/>
            <a:ext cx="915142" cy="19588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with Title and Bullets">
  <p:cSld name="Slide with Title and Bullets">
    <p:spTree>
      <p:nvGrpSpPr>
        <p:cNvPr id="1" name="Shape 89"/>
        <p:cNvGrpSpPr/>
        <p:nvPr/>
      </p:nvGrpSpPr>
      <p:grpSpPr>
        <a:xfrm>
          <a:off x="0" y="0"/>
          <a:ext cx="0" cy="0"/>
          <a:chOff x="0" y="0"/>
          <a:chExt cx="0" cy="0"/>
        </a:xfrm>
      </p:grpSpPr>
      <p:sp>
        <p:nvSpPr>
          <p:cNvPr id="90" name="Google Shape;90;p69"/>
          <p:cNvSpPr txBox="1">
            <a:spLocks noGrp="1"/>
          </p:cNvSpPr>
          <p:nvPr>
            <p:ph type="body" idx="1"/>
          </p:nvPr>
        </p:nvSpPr>
        <p:spPr>
          <a:xfrm>
            <a:off x="457200" y="795338"/>
            <a:ext cx="8229600" cy="77199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chemeClr val="dk1"/>
              </a:buClr>
              <a:buSzPts val="3000"/>
              <a:buFont typeface="Noto Sans Symbols"/>
              <a:buNone/>
              <a:defRPr sz="3000" b="0" i="0" u="none" strike="noStrike" cap="none">
                <a:solidFill>
                  <a:schemeClr val="dk1"/>
                </a:solidFill>
                <a:latin typeface="Gill Sans"/>
                <a:ea typeface="Gill Sans"/>
                <a:cs typeface="Gill Sans"/>
                <a:sym typeface="Gill Sans"/>
              </a:defRPr>
            </a:lvl1pPr>
            <a:lvl2pPr marL="914400" marR="0" lvl="1" indent="-335280" algn="l" rtl="0">
              <a:spcBef>
                <a:spcPts val="420"/>
              </a:spcBef>
              <a:spcAft>
                <a:spcPts val="0"/>
              </a:spcAft>
              <a:buClr>
                <a:srgbClr val="595959"/>
              </a:buClr>
              <a:buSzPts val="168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20039" algn="l" rtl="0">
              <a:spcBef>
                <a:spcPts val="360"/>
              </a:spcBef>
              <a:spcAft>
                <a:spcPts val="0"/>
              </a:spcAft>
              <a:buClr>
                <a:srgbClr val="A5A5A5"/>
              </a:buClr>
              <a:buSzPts val="1440"/>
              <a:buFont typeface="Noto Sans Symbols"/>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
        <p:nvSpPr>
          <p:cNvPr id="91" name="Google Shape;91;p69"/>
          <p:cNvSpPr/>
          <p:nvPr/>
        </p:nvSpPr>
        <p:spPr>
          <a:xfrm>
            <a:off x="0" y="0"/>
            <a:ext cx="9144000" cy="524798"/>
          </a:xfrm>
          <a:prstGeom prst="rect">
            <a:avLst/>
          </a:prstGeom>
          <a:solidFill>
            <a:srgbClr val="10253F"/>
          </a:solidFill>
          <a:ln w="9525" cap="flat" cmpd="sng">
            <a:solidFill>
              <a:srgbClr val="274C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92" name="Google Shape;92;p69"/>
          <p:cNvSpPr txBox="1">
            <a:spLocks noGrp="1"/>
          </p:cNvSpPr>
          <p:nvPr>
            <p:ph type="body" idx="2"/>
          </p:nvPr>
        </p:nvSpPr>
        <p:spPr>
          <a:xfrm>
            <a:off x="457200" y="1567336"/>
            <a:ext cx="8229601" cy="3178099"/>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Gill Sans"/>
                <a:ea typeface="Gill Sans"/>
                <a:cs typeface="Gill Sans"/>
                <a:sym typeface="Gill Sans"/>
              </a:defRPr>
            </a:lvl1pPr>
            <a:lvl2pPr marL="914400" marR="0" lvl="1" indent="-335280" algn="l" rtl="0">
              <a:spcBef>
                <a:spcPts val="420"/>
              </a:spcBef>
              <a:spcAft>
                <a:spcPts val="0"/>
              </a:spcAft>
              <a:buClr>
                <a:srgbClr val="595959"/>
              </a:buClr>
              <a:buSzPts val="168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20039" algn="l" rtl="0">
              <a:spcBef>
                <a:spcPts val="360"/>
              </a:spcBef>
              <a:spcAft>
                <a:spcPts val="0"/>
              </a:spcAft>
              <a:buClr>
                <a:srgbClr val="A5A5A5"/>
              </a:buClr>
              <a:buSzPts val="1440"/>
              <a:buFont typeface="Noto Sans Symbols"/>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
        <p:nvSpPr>
          <p:cNvPr id="93" name="Google Shape;93;p69"/>
          <p:cNvSpPr txBox="1">
            <a:spLocks noGrp="1"/>
          </p:cNvSpPr>
          <p:nvPr>
            <p:ph type="subTitle" idx="3"/>
          </p:nvPr>
        </p:nvSpPr>
        <p:spPr>
          <a:xfrm>
            <a:off x="457200" y="35987"/>
            <a:ext cx="8229600" cy="488811"/>
          </a:xfrm>
          <a:prstGeom prst="rect">
            <a:avLst/>
          </a:prstGeom>
          <a:noFill/>
          <a:ln>
            <a:noFill/>
          </a:ln>
        </p:spPr>
        <p:txBody>
          <a:bodyPr spcFirstLastPara="1" wrap="square" lIns="91425" tIns="45700" rIns="91425" bIns="45700" anchor="t" anchorCtr="0">
            <a:noAutofit/>
          </a:bodyPr>
          <a:lstStyle>
            <a:lvl1pPr marR="0" lvl="0" algn="r" rtl="0">
              <a:spcBef>
                <a:spcPts val="480"/>
              </a:spcBef>
              <a:spcAft>
                <a:spcPts val="0"/>
              </a:spcAft>
              <a:buClr>
                <a:schemeClr val="lt1"/>
              </a:buClr>
              <a:buSzPts val="2400"/>
              <a:buFont typeface="Arial"/>
              <a:buNone/>
              <a:defRPr sz="2400" b="0" i="0" u="none" strike="noStrike" cap="none">
                <a:solidFill>
                  <a:schemeClr val="lt1"/>
                </a:solidFill>
                <a:latin typeface="Gill Sans"/>
                <a:ea typeface="Gill Sans"/>
                <a:cs typeface="Gill Sans"/>
                <a:sym typeface="Gill Sans"/>
              </a:defRPr>
            </a:lvl1pPr>
            <a:lvl2pPr marR="0" lvl="1" algn="ctr" rtl="0">
              <a:spcBef>
                <a:spcPts val="420"/>
              </a:spcBef>
              <a:spcAft>
                <a:spcPts val="0"/>
              </a:spcAft>
              <a:buClr>
                <a:srgbClr val="888888"/>
              </a:buClr>
              <a:buSzPts val="2100"/>
              <a:buFont typeface="Arial"/>
              <a:buNone/>
              <a:defRPr sz="2100" b="0" i="0" u="none" strike="noStrike" cap="none">
                <a:solidFill>
                  <a:srgbClr val="888888"/>
                </a:solidFill>
                <a:latin typeface="Gill Sans"/>
                <a:ea typeface="Gill Sans"/>
                <a:cs typeface="Gill Sans"/>
                <a:sym typeface="Gill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Gill Sans"/>
                <a:ea typeface="Gill Sans"/>
                <a:cs typeface="Gill Sans"/>
                <a:sym typeface="Gill Sans"/>
              </a:defRPr>
            </a:lvl3pPr>
            <a:lvl4pPr marR="0" lvl="3"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4pPr>
            <a:lvl5pPr marR="0" lvl="4"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5pPr>
            <a:lvl6pPr marR="0" lvl="5"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6pPr>
            <a:lvl7pPr marR="0" lvl="6"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7pPr>
            <a:lvl8pPr marR="0" lvl="7"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8pPr>
            <a:lvl9pPr marR="0" lvl="8"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9pPr>
          </a:lstStyle>
          <a:p>
            <a:endParaRPr/>
          </a:p>
        </p:txBody>
      </p:sp>
      <p:sp>
        <p:nvSpPr>
          <p:cNvPr id="94" name="Google Shape;94;p69"/>
          <p:cNvSpPr txBox="1">
            <a:spLocks noGrp="1"/>
          </p:cNvSpPr>
          <p:nvPr>
            <p:ph type="sldNum" idx="12"/>
          </p:nvPr>
        </p:nvSpPr>
        <p:spPr>
          <a:xfrm>
            <a:off x="7771658" y="4776169"/>
            <a:ext cx="915142" cy="19588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Bullets, Photos">
  <p:cSld name="Title, Bullets, Photos">
    <p:spTree>
      <p:nvGrpSpPr>
        <p:cNvPr id="1" name="Shape 95"/>
        <p:cNvGrpSpPr/>
        <p:nvPr/>
      </p:nvGrpSpPr>
      <p:grpSpPr>
        <a:xfrm>
          <a:off x="0" y="0"/>
          <a:ext cx="0" cy="0"/>
          <a:chOff x="0" y="0"/>
          <a:chExt cx="0" cy="0"/>
        </a:xfrm>
      </p:grpSpPr>
      <p:sp>
        <p:nvSpPr>
          <p:cNvPr id="96" name="Google Shape;96;p70"/>
          <p:cNvSpPr txBox="1">
            <a:spLocks noGrp="1"/>
          </p:cNvSpPr>
          <p:nvPr>
            <p:ph type="body" idx="1"/>
          </p:nvPr>
        </p:nvSpPr>
        <p:spPr>
          <a:xfrm>
            <a:off x="457200" y="1567336"/>
            <a:ext cx="3886200" cy="313801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Gill Sans"/>
                <a:ea typeface="Gill Sans"/>
                <a:cs typeface="Gill Sans"/>
                <a:sym typeface="Gill Sans"/>
              </a:defRPr>
            </a:lvl1pPr>
            <a:lvl2pPr marL="914400" marR="0" lvl="1" indent="-335280" algn="l" rtl="0">
              <a:spcBef>
                <a:spcPts val="420"/>
              </a:spcBef>
              <a:spcAft>
                <a:spcPts val="0"/>
              </a:spcAft>
              <a:buClr>
                <a:srgbClr val="595959"/>
              </a:buClr>
              <a:buSzPts val="168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20039" algn="l" rtl="0">
              <a:spcBef>
                <a:spcPts val="360"/>
              </a:spcBef>
              <a:spcAft>
                <a:spcPts val="0"/>
              </a:spcAft>
              <a:buClr>
                <a:srgbClr val="A5A5A5"/>
              </a:buClr>
              <a:buSzPts val="1440"/>
              <a:buFont typeface="Noto Sans Symbols"/>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
        <p:nvSpPr>
          <p:cNvPr id="97" name="Google Shape;97;p70"/>
          <p:cNvSpPr>
            <a:spLocks noGrp="1"/>
          </p:cNvSpPr>
          <p:nvPr>
            <p:ph type="pic" idx="2"/>
          </p:nvPr>
        </p:nvSpPr>
        <p:spPr>
          <a:xfrm>
            <a:off x="4889500" y="1567335"/>
            <a:ext cx="3797300" cy="151342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Gill Sans"/>
                <a:ea typeface="Gill Sans"/>
                <a:cs typeface="Gill Sans"/>
                <a:sym typeface="Gill Sans"/>
              </a:defRPr>
            </a:lvl1pPr>
            <a:lvl2pPr marR="0" lvl="1" algn="l" rtl="0">
              <a:spcBef>
                <a:spcPts val="420"/>
              </a:spcBef>
              <a:spcAft>
                <a:spcPts val="0"/>
              </a:spcAft>
              <a:buClr>
                <a:schemeClr val="dk1"/>
              </a:buClr>
              <a:buSzPts val="2100"/>
              <a:buFont typeface="Arial"/>
              <a:buNone/>
              <a:defRPr sz="2100" b="0" i="0" u="none" strike="noStrike" cap="none">
                <a:solidFill>
                  <a:schemeClr val="dk1"/>
                </a:solidFill>
                <a:latin typeface="Gill Sans"/>
                <a:ea typeface="Gill Sans"/>
                <a:cs typeface="Gill Sans"/>
                <a:sym typeface="Gill Sans"/>
              </a:defRPr>
            </a:lvl2pPr>
            <a:lvl3pPr marR="0" lvl="2" algn="l" rtl="0">
              <a:spcBef>
                <a:spcPts val="360"/>
              </a:spcBef>
              <a:spcAft>
                <a:spcPts val="0"/>
              </a:spcAft>
              <a:buClr>
                <a:schemeClr val="dk1"/>
              </a:buClr>
              <a:buSzPts val="1800"/>
              <a:buFont typeface="Arial"/>
              <a:buNone/>
              <a:defRPr sz="1800" b="0" i="0" u="none" strike="noStrike" cap="none">
                <a:solidFill>
                  <a:schemeClr val="dk1"/>
                </a:solidFill>
                <a:latin typeface="Gill Sans"/>
                <a:ea typeface="Gill Sans"/>
                <a:cs typeface="Gill Sans"/>
                <a:sym typeface="Gill Sans"/>
              </a:defRPr>
            </a:lvl3pPr>
            <a:lvl4pPr marR="0" lvl="3"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4pPr>
            <a:lvl5pPr marR="0" lvl="4"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9pPr>
          </a:lstStyle>
          <a:p>
            <a:endParaRPr/>
          </a:p>
        </p:txBody>
      </p:sp>
      <p:sp>
        <p:nvSpPr>
          <p:cNvPr id="98" name="Google Shape;98;p70"/>
          <p:cNvSpPr>
            <a:spLocks noGrp="1"/>
          </p:cNvSpPr>
          <p:nvPr>
            <p:ph type="pic" idx="3"/>
          </p:nvPr>
        </p:nvSpPr>
        <p:spPr>
          <a:xfrm>
            <a:off x="4889500" y="3226532"/>
            <a:ext cx="3797300" cy="1478819"/>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Gill Sans"/>
                <a:ea typeface="Gill Sans"/>
                <a:cs typeface="Gill Sans"/>
                <a:sym typeface="Gill Sans"/>
              </a:defRPr>
            </a:lvl1pPr>
            <a:lvl2pPr marR="0" lvl="1" algn="l" rtl="0">
              <a:spcBef>
                <a:spcPts val="420"/>
              </a:spcBef>
              <a:spcAft>
                <a:spcPts val="0"/>
              </a:spcAft>
              <a:buClr>
                <a:schemeClr val="dk1"/>
              </a:buClr>
              <a:buSzPts val="2100"/>
              <a:buFont typeface="Arial"/>
              <a:buNone/>
              <a:defRPr sz="2100" b="0" i="0" u="none" strike="noStrike" cap="none">
                <a:solidFill>
                  <a:schemeClr val="dk1"/>
                </a:solidFill>
                <a:latin typeface="Gill Sans"/>
                <a:ea typeface="Gill Sans"/>
                <a:cs typeface="Gill Sans"/>
                <a:sym typeface="Gill Sans"/>
              </a:defRPr>
            </a:lvl2pPr>
            <a:lvl3pPr marR="0" lvl="2" algn="l" rtl="0">
              <a:spcBef>
                <a:spcPts val="360"/>
              </a:spcBef>
              <a:spcAft>
                <a:spcPts val="0"/>
              </a:spcAft>
              <a:buClr>
                <a:schemeClr val="dk1"/>
              </a:buClr>
              <a:buSzPts val="1800"/>
              <a:buFont typeface="Arial"/>
              <a:buNone/>
              <a:defRPr sz="1800" b="0" i="0" u="none" strike="noStrike" cap="none">
                <a:solidFill>
                  <a:schemeClr val="dk1"/>
                </a:solidFill>
                <a:latin typeface="Gill Sans"/>
                <a:ea typeface="Gill Sans"/>
                <a:cs typeface="Gill Sans"/>
                <a:sym typeface="Gill Sans"/>
              </a:defRPr>
            </a:lvl3pPr>
            <a:lvl4pPr marR="0" lvl="3"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4pPr>
            <a:lvl5pPr marR="0" lvl="4"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9pPr>
          </a:lstStyle>
          <a:p>
            <a:endParaRPr/>
          </a:p>
        </p:txBody>
      </p:sp>
      <p:sp>
        <p:nvSpPr>
          <p:cNvPr id="99" name="Google Shape;99;p70"/>
          <p:cNvSpPr/>
          <p:nvPr/>
        </p:nvSpPr>
        <p:spPr>
          <a:xfrm>
            <a:off x="0" y="0"/>
            <a:ext cx="9144000" cy="524798"/>
          </a:xfrm>
          <a:prstGeom prst="rect">
            <a:avLst/>
          </a:prstGeom>
          <a:solidFill>
            <a:srgbClr val="10253F"/>
          </a:solidFill>
          <a:ln w="9525" cap="flat" cmpd="sng">
            <a:solidFill>
              <a:srgbClr val="274C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00" name="Google Shape;100;p70"/>
          <p:cNvSpPr txBox="1">
            <a:spLocks noGrp="1"/>
          </p:cNvSpPr>
          <p:nvPr>
            <p:ph type="body" idx="4"/>
          </p:nvPr>
        </p:nvSpPr>
        <p:spPr>
          <a:xfrm>
            <a:off x="457200" y="795338"/>
            <a:ext cx="8229600" cy="77199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chemeClr val="dk1"/>
              </a:buClr>
              <a:buSzPts val="3000"/>
              <a:buFont typeface="Noto Sans Symbols"/>
              <a:buNone/>
              <a:defRPr sz="3000" b="0" i="0" u="none" strike="noStrike" cap="none">
                <a:solidFill>
                  <a:schemeClr val="dk1"/>
                </a:solidFill>
                <a:latin typeface="Gill Sans"/>
                <a:ea typeface="Gill Sans"/>
                <a:cs typeface="Gill Sans"/>
                <a:sym typeface="Gill Sans"/>
              </a:defRPr>
            </a:lvl1pPr>
            <a:lvl2pPr marL="914400" marR="0" lvl="1" indent="-335280" algn="l" rtl="0">
              <a:spcBef>
                <a:spcPts val="420"/>
              </a:spcBef>
              <a:spcAft>
                <a:spcPts val="0"/>
              </a:spcAft>
              <a:buClr>
                <a:srgbClr val="595959"/>
              </a:buClr>
              <a:buSzPts val="168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20039" algn="l" rtl="0">
              <a:spcBef>
                <a:spcPts val="360"/>
              </a:spcBef>
              <a:spcAft>
                <a:spcPts val="0"/>
              </a:spcAft>
              <a:buClr>
                <a:srgbClr val="A5A5A5"/>
              </a:buClr>
              <a:buSzPts val="1440"/>
              <a:buFont typeface="Noto Sans Symbols"/>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
        <p:nvSpPr>
          <p:cNvPr id="101" name="Google Shape;101;p70"/>
          <p:cNvSpPr txBox="1">
            <a:spLocks noGrp="1"/>
          </p:cNvSpPr>
          <p:nvPr>
            <p:ph type="subTitle" idx="5"/>
          </p:nvPr>
        </p:nvSpPr>
        <p:spPr>
          <a:xfrm>
            <a:off x="457200" y="35987"/>
            <a:ext cx="8229600" cy="488811"/>
          </a:xfrm>
          <a:prstGeom prst="rect">
            <a:avLst/>
          </a:prstGeom>
          <a:noFill/>
          <a:ln>
            <a:noFill/>
          </a:ln>
        </p:spPr>
        <p:txBody>
          <a:bodyPr spcFirstLastPara="1" wrap="square" lIns="91425" tIns="45700" rIns="91425" bIns="45700" anchor="t" anchorCtr="0">
            <a:noAutofit/>
          </a:bodyPr>
          <a:lstStyle>
            <a:lvl1pPr marR="0" lvl="0" algn="r" rtl="0">
              <a:spcBef>
                <a:spcPts val="480"/>
              </a:spcBef>
              <a:spcAft>
                <a:spcPts val="0"/>
              </a:spcAft>
              <a:buClr>
                <a:schemeClr val="lt1"/>
              </a:buClr>
              <a:buSzPts val="2400"/>
              <a:buFont typeface="Arial"/>
              <a:buNone/>
              <a:defRPr sz="2400" b="0" i="0" u="none" strike="noStrike" cap="none">
                <a:solidFill>
                  <a:schemeClr val="lt1"/>
                </a:solidFill>
                <a:latin typeface="Gill Sans"/>
                <a:ea typeface="Gill Sans"/>
                <a:cs typeface="Gill Sans"/>
                <a:sym typeface="Gill Sans"/>
              </a:defRPr>
            </a:lvl1pPr>
            <a:lvl2pPr marR="0" lvl="1" algn="ctr" rtl="0">
              <a:spcBef>
                <a:spcPts val="420"/>
              </a:spcBef>
              <a:spcAft>
                <a:spcPts val="0"/>
              </a:spcAft>
              <a:buClr>
                <a:srgbClr val="888888"/>
              </a:buClr>
              <a:buSzPts val="2100"/>
              <a:buFont typeface="Arial"/>
              <a:buNone/>
              <a:defRPr sz="2100" b="0" i="0" u="none" strike="noStrike" cap="none">
                <a:solidFill>
                  <a:srgbClr val="888888"/>
                </a:solidFill>
                <a:latin typeface="Gill Sans"/>
                <a:ea typeface="Gill Sans"/>
                <a:cs typeface="Gill Sans"/>
                <a:sym typeface="Gill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Gill Sans"/>
                <a:ea typeface="Gill Sans"/>
                <a:cs typeface="Gill Sans"/>
                <a:sym typeface="Gill Sans"/>
              </a:defRPr>
            </a:lvl3pPr>
            <a:lvl4pPr marR="0" lvl="3"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4pPr>
            <a:lvl5pPr marR="0" lvl="4"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5pPr>
            <a:lvl6pPr marR="0" lvl="5"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6pPr>
            <a:lvl7pPr marR="0" lvl="6"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7pPr>
            <a:lvl8pPr marR="0" lvl="7"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8pPr>
            <a:lvl9pPr marR="0" lvl="8"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9pPr>
          </a:lstStyle>
          <a:p>
            <a:endParaRPr/>
          </a:p>
        </p:txBody>
      </p:sp>
      <p:sp>
        <p:nvSpPr>
          <p:cNvPr id="102" name="Google Shape;102;p70"/>
          <p:cNvSpPr txBox="1">
            <a:spLocks noGrp="1"/>
          </p:cNvSpPr>
          <p:nvPr>
            <p:ph type="sldNum" idx="12"/>
          </p:nvPr>
        </p:nvSpPr>
        <p:spPr>
          <a:xfrm>
            <a:off x="7771658" y="4776169"/>
            <a:ext cx="915142" cy="19588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Title">
  <p:cSld name="Header, Title">
    <p:spTree>
      <p:nvGrpSpPr>
        <p:cNvPr id="1" name="Shape 103"/>
        <p:cNvGrpSpPr/>
        <p:nvPr/>
      </p:nvGrpSpPr>
      <p:grpSpPr>
        <a:xfrm>
          <a:off x="0" y="0"/>
          <a:ext cx="0" cy="0"/>
          <a:chOff x="0" y="0"/>
          <a:chExt cx="0" cy="0"/>
        </a:xfrm>
      </p:grpSpPr>
      <p:sp>
        <p:nvSpPr>
          <p:cNvPr id="104" name="Google Shape;104;p71"/>
          <p:cNvSpPr/>
          <p:nvPr/>
        </p:nvSpPr>
        <p:spPr>
          <a:xfrm>
            <a:off x="0" y="0"/>
            <a:ext cx="9144000" cy="872837"/>
          </a:xfrm>
          <a:prstGeom prst="rect">
            <a:avLst/>
          </a:prstGeom>
          <a:solidFill>
            <a:srgbClr val="10253F"/>
          </a:solidFill>
          <a:ln w="9525" cap="flat" cmpd="sng">
            <a:solidFill>
              <a:srgbClr val="274C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05" name="Google Shape;105;p71"/>
          <p:cNvSpPr txBox="1">
            <a:spLocks noGrp="1"/>
          </p:cNvSpPr>
          <p:nvPr>
            <p:ph type="body" idx="1"/>
          </p:nvPr>
        </p:nvSpPr>
        <p:spPr>
          <a:xfrm>
            <a:off x="457200" y="1035813"/>
            <a:ext cx="8229600" cy="77199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chemeClr val="dk1"/>
              </a:buClr>
              <a:buSzPts val="3000"/>
              <a:buFont typeface="Noto Sans Symbols"/>
              <a:buNone/>
              <a:defRPr sz="3000" b="0" i="0" u="none" strike="noStrike" cap="none">
                <a:solidFill>
                  <a:schemeClr val="dk1"/>
                </a:solidFill>
                <a:latin typeface="Gill Sans"/>
                <a:ea typeface="Gill Sans"/>
                <a:cs typeface="Gill Sans"/>
                <a:sym typeface="Gill Sans"/>
              </a:defRPr>
            </a:lvl1pPr>
            <a:lvl2pPr marL="914400" marR="0" lvl="1" indent="-335280" algn="l" rtl="0">
              <a:spcBef>
                <a:spcPts val="420"/>
              </a:spcBef>
              <a:spcAft>
                <a:spcPts val="0"/>
              </a:spcAft>
              <a:buClr>
                <a:srgbClr val="595959"/>
              </a:buClr>
              <a:buSzPts val="168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20039" algn="l" rtl="0">
              <a:spcBef>
                <a:spcPts val="360"/>
              </a:spcBef>
              <a:spcAft>
                <a:spcPts val="0"/>
              </a:spcAft>
              <a:buClr>
                <a:srgbClr val="A5A5A5"/>
              </a:buClr>
              <a:buSzPts val="1440"/>
              <a:buFont typeface="Noto Sans Symbols"/>
              <a:buChar char="▪"/>
              <a:defRPr sz="1800" b="0" i="0" u="none" strike="noStrike" cap="none">
                <a:solidFill>
                  <a:schemeClr val="dk1"/>
                </a:solidFill>
                <a:latin typeface="Gill Sans"/>
                <a:ea typeface="Gill Sans"/>
                <a:cs typeface="Gill Sans"/>
                <a:sym typeface="Gill San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9pPr>
          </a:lstStyle>
          <a:p>
            <a:endParaRPr/>
          </a:p>
        </p:txBody>
      </p:sp>
      <p:sp>
        <p:nvSpPr>
          <p:cNvPr id="106" name="Google Shape;106;p71"/>
          <p:cNvSpPr txBox="1">
            <a:spLocks noGrp="1"/>
          </p:cNvSpPr>
          <p:nvPr>
            <p:ph type="subTitle" idx="2"/>
          </p:nvPr>
        </p:nvSpPr>
        <p:spPr>
          <a:xfrm>
            <a:off x="457200" y="35987"/>
            <a:ext cx="8229600" cy="836850"/>
          </a:xfrm>
          <a:prstGeom prst="rect">
            <a:avLst/>
          </a:prstGeom>
          <a:noFill/>
          <a:ln>
            <a:noFill/>
          </a:ln>
        </p:spPr>
        <p:txBody>
          <a:bodyPr spcFirstLastPara="1" wrap="square" lIns="91425" tIns="45700" rIns="91425" bIns="45700" anchor="t" anchorCtr="0">
            <a:noAutofit/>
          </a:bodyPr>
          <a:lstStyle>
            <a:lvl1pPr marR="0" lvl="0" algn="r" rtl="0">
              <a:spcBef>
                <a:spcPts val="480"/>
              </a:spcBef>
              <a:spcAft>
                <a:spcPts val="0"/>
              </a:spcAft>
              <a:buClr>
                <a:schemeClr val="lt1"/>
              </a:buClr>
              <a:buSzPts val="2400"/>
              <a:buFont typeface="Arial"/>
              <a:buNone/>
              <a:defRPr sz="2400" b="0" i="0" u="none" strike="noStrike" cap="none">
                <a:solidFill>
                  <a:schemeClr val="lt1"/>
                </a:solidFill>
                <a:latin typeface="Gill Sans"/>
                <a:ea typeface="Gill Sans"/>
                <a:cs typeface="Gill Sans"/>
                <a:sym typeface="Gill Sans"/>
              </a:defRPr>
            </a:lvl1pPr>
            <a:lvl2pPr marR="0" lvl="1" algn="ctr" rtl="0">
              <a:spcBef>
                <a:spcPts val="420"/>
              </a:spcBef>
              <a:spcAft>
                <a:spcPts val="0"/>
              </a:spcAft>
              <a:buClr>
                <a:srgbClr val="888888"/>
              </a:buClr>
              <a:buSzPts val="2100"/>
              <a:buFont typeface="Arial"/>
              <a:buNone/>
              <a:defRPr sz="2100" b="0" i="0" u="none" strike="noStrike" cap="none">
                <a:solidFill>
                  <a:srgbClr val="888888"/>
                </a:solidFill>
                <a:latin typeface="Gill Sans"/>
                <a:ea typeface="Gill Sans"/>
                <a:cs typeface="Gill Sans"/>
                <a:sym typeface="Gill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Gill Sans"/>
                <a:ea typeface="Gill Sans"/>
                <a:cs typeface="Gill Sans"/>
                <a:sym typeface="Gill Sans"/>
              </a:defRPr>
            </a:lvl3pPr>
            <a:lvl4pPr marR="0" lvl="3"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4pPr>
            <a:lvl5pPr marR="0" lvl="4"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5pPr>
            <a:lvl6pPr marR="0" lvl="5"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6pPr>
            <a:lvl7pPr marR="0" lvl="6"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7pPr>
            <a:lvl8pPr marR="0" lvl="7"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8pPr>
            <a:lvl9pPr marR="0" lvl="8"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9pPr>
          </a:lstStyle>
          <a:p>
            <a:endParaRPr/>
          </a:p>
        </p:txBody>
      </p:sp>
      <p:sp>
        <p:nvSpPr>
          <p:cNvPr id="107" name="Google Shape;107;p71"/>
          <p:cNvSpPr txBox="1">
            <a:spLocks noGrp="1"/>
          </p:cNvSpPr>
          <p:nvPr>
            <p:ph type="sldNum" idx="12"/>
          </p:nvPr>
        </p:nvSpPr>
        <p:spPr>
          <a:xfrm>
            <a:off x="7771658" y="4776169"/>
            <a:ext cx="915142" cy="19588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Caption">
  <p:cSld name="Picture, Caption">
    <p:spTree>
      <p:nvGrpSpPr>
        <p:cNvPr id="1" name="Shape 108"/>
        <p:cNvGrpSpPr/>
        <p:nvPr/>
      </p:nvGrpSpPr>
      <p:grpSpPr>
        <a:xfrm>
          <a:off x="0" y="0"/>
          <a:ext cx="0" cy="0"/>
          <a:chOff x="0" y="0"/>
          <a:chExt cx="0" cy="0"/>
        </a:xfrm>
      </p:grpSpPr>
      <p:sp>
        <p:nvSpPr>
          <p:cNvPr id="109" name="Google Shape;109;p72"/>
          <p:cNvSpPr>
            <a:spLocks noGrp="1"/>
          </p:cNvSpPr>
          <p:nvPr>
            <p:ph type="pic" idx="2"/>
          </p:nvPr>
        </p:nvSpPr>
        <p:spPr>
          <a:xfrm>
            <a:off x="457200" y="342900"/>
            <a:ext cx="8229600" cy="4010025"/>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Gill Sans"/>
                <a:ea typeface="Gill Sans"/>
                <a:cs typeface="Gill Sans"/>
                <a:sym typeface="Gill Sans"/>
              </a:defRPr>
            </a:lvl1pPr>
            <a:lvl2pPr marR="0" lvl="1" algn="l" rtl="0">
              <a:spcBef>
                <a:spcPts val="420"/>
              </a:spcBef>
              <a:spcAft>
                <a:spcPts val="0"/>
              </a:spcAft>
              <a:buClr>
                <a:schemeClr val="dk1"/>
              </a:buClr>
              <a:buSzPts val="2100"/>
              <a:buFont typeface="Arial"/>
              <a:buNone/>
              <a:defRPr sz="2100" b="0" i="0" u="none" strike="noStrike" cap="none">
                <a:solidFill>
                  <a:schemeClr val="dk1"/>
                </a:solidFill>
                <a:latin typeface="Gill Sans"/>
                <a:ea typeface="Gill Sans"/>
                <a:cs typeface="Gill Sans"/>
                <a:sym typeface="Gill Sans"/>
              </a:defRPr>
            </a:lvl2pPr>
            <a:lvl3pPr marR="0" lvl="2" algn="l" rtl="0">
              <a:spcBef>
                <a:spcPts val="360"/>
              </a:spcBef>
              <a:spcAft>
                <a:spcPts val="0"/>
              </a:spcAft>
              <a:buClr>
                <a:schemeClr val="dk1"/>
              </a:buClr>
              <a:buSzPts val="1800"/>
              <a:buFont typeface="Arial"/>
              <a:buNone/>
              <a:defRPr sz="1800" b="0" i="0" u="none" strike="noStrike" cap="none">
                <a:solidFill>
                  <a:schemeClr val="dk1"/>
                </a:solidFill>
                <a:latin typeface="Gill Sans"/>
                <a:ea typeface="Gill Sans"/>
                <a:cs typeface="Gill Sans"/>
                <a:sym typeface="Gill Sans"/>
              </a:defRPr>
            </a:lvl3pPr>
            <a:lvl4pPr marR="0" lvl="3"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4pPr>
            <a:lvl5pPr marR="0" lvl="4"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9pPr>
          </a:lstStyle>
          <a:p>
            <a:endParaRPr/>
          </a:p>
        </p:txBody>
      </p:sp>
      <p:sp>
        <p:nvSpPr>
          <p:cNvPr id="110" name="Google Shape;110;p72"/>
          <p:cNvSpPr txBox="1">
            <a:spLocks noGrp="1"/>
          </p:cNvSpPr>
          <p:nvPr>
            <p:ph type="body" idx="1"/>
          </p:nvPr>
        </p:nvSpPr>
        <p:spPr>
          <a:xfrm>
            <a:off x="457200" y="4507707"/>
            <a:ext cx="8229600" cy="268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10"/>
              </a:spcBef>
              <a:spcAft>
                <a:spcPts val="0"/>
              </a:spcAft>
              <a:buClr>
                <a:schemeClr val="dk1"/>
              </a:buClr>
              <a:buSzPts val="1050"/>
              <a:buFont typeface="Arial"/>
              <a:buNone/>
              <a:defRPr sz="1050" b="0" i="0" u="none" strike="noStrike" cap="none">
                <a:solidFill>
                  <a:schemeClr val="dk1"/>
                </a:solidFill>
                <a:latin typeface="Gill Sans"/>
                <a:ea typeface="Gill Sans"/>
                <a:cs typeface="Gill Sans"/>
                <a:sym typeface="Gill Sans"/>
              </a:defRPr>
            </a:lvl1pPr>
            <a:lvl2pPr marL="914400" marR="0" lvl="1" indent="-228600" algn="l" rtl="0">
              <a:spcBef>
                <a:spcPts val="180"/>
              </a:spcBef>
              <a:spcAft>
                <a:spcPts val="0"/>
              </a:spcAft>
              <a:buClr>
                <a:schemeClr val="dk1"/>
              </a:buClr>
              <a:buSzPts val="900"/>
              <a:buFont typeface="Arial"/>
              <a:buNone/>
              <a:defRPr sz="900" b="0" i="0" u="none" strike="noStrike" cap="none">
                <a:solidFill>
                  <a:schemeClr val="dk1"/>
                </a:solidFill>
                <a:latin typeface="Gill Sans"/>
                <a:ea typeface="Gill Sans"/>
                <a:cs typeface="Gill Sans"/>
                <a:sym typeface="Gill Sans"/>
              </a:defRPr>
            </a:lvl2pPr>
            <a:lvl3pPr marL="1371600" marR="0" lvl="2" indent="-228600" algn="l" rtl="0">
              <a:spcBef>
                <a:spcPts val="150"/>
              </a:spcBef>
              <a:spcAft>
                <a:spcPts val="0"/>
              </a:spcAft>
              <a:buClr>
                <a:schemeClr val="dk1"/>
              </a:buClr>
              <a:buSzPts val="750"/>
              <a:buFont typeface="Arial"/>
              <a:buNone/>
              <a:defRPr sz="750" b="0" i="0" u="none" strike="noStrike" cap="none">
                <a:solidFill>
                  <a:schemeClr val="dk1"/>
                </a:solidFill>
                <a:latin typeface="Gill Sans"/>
                <a:ea typeface="Gill Sans"/>
                <a:cs typeface="Gill Sans"/>
                <a:sym typeface="Gill Sans"/>
              </a:defRPr>
            </a:lvl3pPr>
            <a:lvl4pPr marL="1828800" marR="0" lvl="3" indent="-228600" algn="l" rtl="0">
              <a:spcBef>
                <a:spcPts val="135"/>
              </a:spcBef>
              <a:spcAft>
                <a:spcPts val="0"/>
              </a:spcAft>
              <a:buClr>
                <a:schemeClr val="dk1"/>
              </a:buClr>
              <a:buSzPts val="675"/>
              <a:buFont typeface="Arial"/>
              <a:buNone/>
              <a:defRPr sz="675" b="0" i="0" u="none" strike="noStrike" cap="none">
                <a:solidFill>
                  <a:schemeClr val="dk1"/>
                </a:solidFill>
                <a:latin typeface="Gill Sans"/>
                <a:ea typeface="Gill Sans"/>
                <a:cs typeface="Gill Sans"/>
                <a:sym typeface="Gill Sans"/>
              </a:defRPr>
            </a:lvl4pPr>
            <a:lvl5pPr marL="2286000" marR="0" lvl="4" indent="-228600" algn="l" rtl="0">
              <a:spcBef>
                <a:spcPts val="135"/>
              </a:spcBef>
              <a:spcAft>
                <a:spcPts val="0"/>
              </a:spcAft>
              <a:buClr>
                <a:schemeClr val="dk1"/>
              </a:buClr>
              <a:buSzPts val="675"/>
              <a:buFont typeface="Arial"/>
              <a:buNone/>
              <a:defRPr sz="675" b="0" i="0" u="none" strike="noStrike" cap="none">
                <a:solidFill>
                  <a:schemeClr val="dk1"/>
                </a:solidFill>
                <a:latin typeface="Gill Sans"/>
                <a:ea typeface="Gill Sans"/>
                <a:cs typeface="Gill Sans"/>
                <a:sym typeface="Gill Sans"/>
              </a:defRPr>
            </a:lvl5pPr>
            <a:lvl6pPr marL="2743200" marR="0" lvl="5" indent="-228600" algn="l" rtl="0">
              <a:spcBef>
                <a:spcPts val="135"/>
              </a:spcBef>
              <a:spcAft>
                <a:spcPts val="0"/>
              </a:spcAft>
              <a:buClr>
                <a:schemeClr val="dk1"/>
              </a:buClr>
              <a:buSzPts val="675"/>
              <a:buFont typeface="Arial"/>
              <a:buNone/>
              <a:defRPr sz="675" b="0" i="0" u="none" strike="noStrike" cap="none">
                <a:solidFill>
                  <a:schemeClr val="dk1"/>
                </a:solidFill>
                <a:latin typeface="Gill Sans"/>
                <a:ea typeface="Gill Sans"/>
                <a:cs typeface="Gill Sans"/>
                <a:sym typeface="Gill Sans"/>
              </a:defRPr>
            </a:lvl6pPr>
            <a:lvl7pPr marL="3200400" marR="0" lvl="6" indent="-228600" algn="l" rtl="0">
              <a:spcBef>
                <a:spcPts val="135"/>
              </a:spcBef>
              <a:spcAft>
                <a:spcPts val="0"/>
              </a:spcAft>
              <a:buClr>
                <a:schemeClr val="dk1"/>
              </a:buClr>
              <a:buSzPts val="675"/>
              <a:buFont typeface="Arial"/>
              <a:buNone/>
              <a:defRPr sz="675" b="0" i="0" u="none" strike="noStrike" cap="none">
                <a:solidFill>
                  <a:schemeClr val="dk1"/>
                </a:solidFill>
                <a:latin typeface="Gill Sans"/>
                <a:ea typeface="Gill Sans"/>
                <a:cs typeface="Gill Sans"/>
                <a:sym typeface="Gill Sans"/>
              </a:defRPr>
            </a:lvl7pPr>
            <a:lvl8pPr marL="3657600" marR="0" lvl="7" indent="-228600" algn="l" rtl="0">
              <a:spcBef>
                <a:spcPts val="135"/>
              </a:spcBef>
              <a:spcAft>
                <a:spcPts val="0"/>
              </a:spcAft>
              <a:buClr>
                <a:schemeClr val="dk1"/>
              </a:buClr>
              <a:buSzPts val="675"/>
              <a:buFont typeface="Arial"/>
              <a:buNone/>
              <a:defRPr sz="675" b="0" i="0" u="none" strike="noStrike" cap="none">
                <a:solidFill>
                  <a:schemeClr val="dk1"/>
                </a:solidFill>
                <a:latin typeface="Gill Sans"/>
                <a:ea typeface="Gill Sans"/>
                <a:cs typeface="Gill Sans"/>
                <a:sym typeface="Gill Sans"/>
              </a:defRPr>
            </a:lvl8pPr>
            <a:lvl9pPr marL="4114800" marR="0" lvl="8" indent="-228600" algn="l" rtl="0">
              <a:spcBef>
                <a:spcPts val="135"/>
              </a:spcBef>
              <a:spcAft>
                <a:spcPts val="0"/>
              </a:spcAft>
              <a:buClr>
                <a:schemeClr val="dk1"/>
              </a:buClr>
              <a:buSzPts val="675"/>
              <a:buFont typeface="Arial"/>
              <a:buNone/>
              <a:defRPr sz="675" b="0" i="0" u="none" strike="noStrike" cap="none">
                <a:solidFill>
                  <a:schemeClr val="dk1"/>
                </a:solidFill>
                <a:latin typeface="Gill Sans"/>
                <a:ea typeface="Gill Sans"/>
                <a:cs typeface="Gill Sans"/>
                <a:sym typeface="Gill Sans"/>
              </a:defRPr>
            </a:lvl9pPr>
          </a:lstStyle>
          <a:p>
            <a:endParaRPr/>
          </a:p>
        </p:txBody>
      </p:sp>
      <p:sp>
        <p:nvSpPr>
          <p:cNvPr id="111" name="Google Shape;111;p72"/>
          <p:cNvSpPr txBox="1">
            <a:spLocks noGrp="1"/>
          </p:cNvSpPr>
          <p:nvPr>
            <p:ph type="sldNum" idx="12"/>
          </p:nvPr>
        </p:nvSpPr>
        <p:spPr>
          <a:xfrm>
            <a:off x="7771658" y="4776169"/>
            <a:ext cx="915142" cy="19588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reak with Photo">
  <p:cSld name="Section Break with Photo">
    <p:spTree>
      <p:nvGrpSpPr>
        <p:cNvPr id="1" name="Shape 112"/>
        <p:cNvGrpSpPr/>
        <p:nvPr/>
      </p:nvGrpSpPr>
      <p:grpSpPr>
        <a:xfrm>
          <a:off x="0" y="0"/>
          <a:ext cx="0" cy="0"/>
          <a:chOff x="0" y="0"/>
          <a:chExt cx="0" cy="0"/>
        </a:xfrm>
      </p:grpSpPr>
      <p:sp>
        <p:nvSpPr>
          <p:cNvPr id="113" name="Google Shape;113;p73"/>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noAutofit/>
          </a:bodyPr>
          <a:lstStyle>
            <a:lvl1pPr marR="0" lvl="0" algn="ctr" rtl="0">
              <a:spcBef>
                <a:spcPts val="480"/>
              </a:spcBef>
              <a:spcAft>
                <a:spcPts val="0"/>
              </a:spcAft>
              <a:buClr>
                <a:schemeClr val="dk1"/>
              </a:buClr>
              <a:buSzPts val="2400"/>
              <a:buFont typeface="Arial"/>
              <a:buNone/>
              <a:defRPr sz="2400" b="0" i="0" u="none" strike="noStrike" cap="none">
                <a:solidFill>
                  <a:schemeClr val="dk1"/>
                </a:solidFill>
                <a:latin typeface="Gill Sans"/>
                <a:ea typeface="Gill Sans"/>
                <a:cs typeface="Gill Sans"/>
                <a:sym typeface="Gill Sans"/>
              </a:defRPr>
            </a:lvl1pPr>
            <a:lvl2pPr marR="0" lvl="1" algn="l" rtl="0">
              <a:spcBef>
                <a:spcPts val="420"/>
              </a:spcBef>
              <a:spcAft>
                <a:spcPts val="0"/>
              </a:spcAft>
              <a:buClr>
                <a:schemeClr val="dk1"/>
              </a:buClr>
              <a:buSzPts val="2100"/>
              <a:buFont typeface="Arial"/>
              <a:buNone/>
              <a:defRPr sz="2100" b="0" i="0" u="none" strike="noStrike" cap="none">
                <a:solidFill>
                  <a:schemeClr val="dk1"/>
                </a:solidFill>
                <a:latin typeface="Gill Sans"/>
                <a:ea typeface="Gill Sans"/>
                <a:cs typeface="Gill Sans"/>
                <a:sym typeface="Gill Sans"/>
              </a:defRPr>
            </a:lvl2pPr>
            <a:lvl3pPr marR="0" lvl="2" algn="l" rtl="0">
              <a:spcBef>
                <a:spcPts val="360"/>
              </a:spcBef>
              <a:spcAft>
                <a:spcPts val="0"/>
              </a:spcAft>
              <a:buClr>
                <a:schemeClr val="dk1"/>
              </a:buClr>
              <a:buSzPts val="1800"/>
              <a:buFont typeface="Arial"/>
              <a:buNone/>
              <a:defRPr sz="1800" b="0" i="0" u="none" strike="noStrike" cap="none">
                <a:solidFill>
                  <a:schemeClr val="dk1"/>
                </a:solidFill>
                <a:latin typeface="Gill Sans"/>
                <a:ea typeface="Gill Sans"/>
                <a:cs typeface="Gill Sans"/>
                <a:sym typeface="Gill Sans"/>
              </a:defRPr>
            </a:lvl3pPr>
            <a:lvl4pPr marR="0" lvl="3"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4pPr>
            <a:lvl5pPr marR="0" lvl="4"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9pPr>
          </a:lstStyle>
          <a:p>
            <a:endParaRPr/>
          </a:p>
        </p:txBody>
      </p:sp>
      <p:sp>
        <p:nvSpPr>
          <p:cNvPr id="114" name="Google Shape;114;p73"/>
          <p:cNvSpPr/>
          <p:nvPr/>
        </p:nvSpPr>
        <p:spPr>
          <a:xfrm>
            <a:off x="0" y="752475"/>
            <a:ext cx="9144000" cy="542925"/>
          </a:xfrm>
          <a:prstGeom prst="rect">
            <a:avLst/>
          </a:prstGeom>
          <a:solidFill>
            <a:srgbClr val="152745"/>
          </a:solidFill>
          <a:ln w="9525" cap="flat" cmpd="sng">
            <a:solidFill>
              <a:srgbClr val="274C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BFBFBF"/>
              </a:solidFill>
              <a:latin typeface="Arial"/>
              <a:ea typeface="Arial"/>
              <a:cs typeface="Arial"/>
              <a:sym typeface="Arial"/>
            </a:endParaRPr>
          </a:p>
        </p:txBody>
      </p:sp>
      <p:sp>
        <p:nvSpPr>
          <p:cNvPr id="115" name="Google Shape;115;p73"/>
          <p:cNvSpPr txBox="1">
            <a:spLocks noGrp="1"/>
          </p:cNvSpPr>
          <p:nvPr>
            <p:ph type="subTitle" idx="1"/>
          </p:nvPr>
        </p:nvSpPr>
        <p:spPr>
          <a:xfrm>
            <a:off x="460169" y="786145"/>
            <a:ext cx="8223662" cy="475586"/>
          </a:xfrm>
          <a:prstGeom prst="rect">
            <a:avLst/>
          </a:prstGeom>
          <a:noFill/>
          <a:ln>
            <a:noFill/>
          </a:ln>
        </p:spPr>
        <p:txBody>
          <a:bodyPr spcFirstLastPara="1" wrap="square" lIns="91425" tIns="45700" rIns="91425" bIns="45700" anchor="t" anchorCtr="0">
            <a:noAutofit/>
          </a:bodyPr>
          <a:lstStyle>
            <a:lvl1pPr marR="0" lvl="0" algn="r" rtl="0">
              <a:spcBef>
                <a:spcPts val="480"/>
              </a:spcBef>
              <a:spcAft>
                <a:spcPts val="0"/>
              </a:spcAft>
              <a:buClr>
                <a:srgbClr val="F5F4D3"/>
              </a:buClr>
              <a:buSzPts val="2400"/>
              <a:buFont typeface="Arial"/>
              <a:buNone/>
              <a:defRPr sz="2400" b="0" i="0" u="none" strike="noStrike" cap="none">
                <a:solidFill>
                  <a:srgbClr val="F5F4D3"/>
                </a:solidFill>
                <a:latin typeface="Gill Sans"/>
                <a:ea typeface="Gill Sans"/>
                <a:cs typeface="Gill Sans"/>
                <a:sym typeface="Gill Sans"/>
              </a:defRPr>
            </a:lvl1pPr>
            <a:lvl2pPr marR="0" lvl="1" algn="ctr" rtl="0">
              <a:spcBef>
                <a:spcPts val="420"/>
              </a:spcBef>
              <a:spcAft>
                <a:spcPts val="0"/>
              </a:spcAft>
              <a:buClr>
                <a:srgbClr val="888888"/>
              </a:buClr>
              <a:buSzPts val="2100"/>
              <a:buFont typeface="Arial"/>
              <a:buNone/>
              <a:defRPr sz="2100" b="0" i="0" u="none" strike="noStrike" cap="none">
                <a:solidFill>
                  <a:srgbClr val="888888"/>
                </a:solidFill>
                <a:latin typeface="Gill Sans"/>
                <a:ea typeface="Gill Sans"/>
                <a:cs typeface="Gill Sans"/>
                <a:sym typeface="Gill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Gill Sans"/>
                <a:ea typeface="Gill Sans"/>
                <a:cs typeface="Gill Sans"/>
                <a:sym typeface="Gill Sans"/>
              </a:defRPr>
            </a:lvl3pPr>
            <a:lvl4pPr marR="0" lvl="3"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4pPr>
            <a:lvl5pPr marR="0" lvl="4"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5pPr>
            <a:lvl6pPr marR="0" lvl="5"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6pPr>
            <a:lvl7pPr marR="0" lvl="6"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7pPr>
            <a:lvl8pPr marR="0" lvl="7"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8pPr>
            <a:lvl9pPr marR="0" lvl="8" algn="ctr" rtl="0">
              <a:spcBef>
                <a:spcPts val="300"/>
              </a:spcBef>
              <a:spcAft>
                <a:spcPts val="0"/>
              </a:spcAft>
              <a:buClr>
                <a:srgbClr val="888888"/>
              </a:buClr>
              <a:buSzPts val="1500"/>
              <a:buFont typeface="Arial"/>
              <a:buNone/>
              <a:defRPr sz="1500" b="0" i="0" u="none" strike="noStrike" cap="none">
                <a:solidFill>
                  <a:srgbClr val="888888"/>
                </a:solidFill>
                <a:latin typeface="Gill Sans"/>
                <a:ea typeface="Gill Sans"/>
                <a:cs typeface="Gill Sans"/>
                <a:sym typeface="Gill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5"/>
        <p:cNvGrpSpPr/>
        <p:nvPr/>
      </p:nvGrpSpPr>
      <p:grpSpPr>
        <a:xfrm>
          <a:off x="0" y="0"/>
          <a:ext cx="0" cy="0"/>
          <a:chOff x="0" y="0"/>
          <a:chExt cx="0" cy="0"/>
        </a:xfrm>
      </p:grpSpPr>
      <p:sp>
        <p:nvSpPr>
          <p:cNvPr id="26" name="Google Shape;26;p57"/>
          <p:cNvSpPr/>
          <p:nvPr/>
        </p:nvSpPr>
        <p:spPr>
          <a:xfrm>
            <a:off x="1" y="-1"/>
            <a:ext cx="9144001" cy="774866"/>
          </a:xfrm>
          <a:prstGeom prst="rect">
            <a:avLst/>
          </a:prstGeom>
          <a:gradFill>
            <a:gsLst>
              <a:gs pos="0">
                <a:srgbClr val="315492"/>
              </a:gs>
              <a:gs pos="25000">
                <a:srgbClr val="315492"/>
              </a:gs>
              <a:gs pos="75000">
                <a:srgbClr val="00A6E6"/>
              </a:gs>
              <a:gs pos="100000">
                <a:srgbClr val="00A6E6"/>
              </a:gs>
            </a:gsLst>
            <a:lin ang="0" scaled="0"/>
          </a:gradFill>
          <a:ln>
            <a:noFill/>
          </a:ln>
        </p:spPr>
        <p:txBody>
          <a:bodyPr spcFirstLastPara="1" wrap="square" lIns="73250" tIns="36625" rIns="73250" bIns="366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Tahoma"/>
              <a:ea typeface="Tahoma"/>
              <a:cs typeface="Tahoma"/>
              <a:sym typeface="Tahoma"/>
            </a:endParaRPr>
          </a:p>
        </p:txBody>
      </p:sp>
      <p:sp>
        <p:nvSpPr>
          <p:cNvPr id="27" name="Google Shape;27;p57"/>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lvl1pPr lvl="0" algn="ctr">
              <a:lnSpc>
                <a:spcPct val="100000"/>
              </a:lnSpc>
              <a:spcBef>
                <a:spcPts val="0"/>
              </a:spcBef>
              <a:spcAft>
                <a:spcPts val="0"/>
              </a:spcAft>
              <a:buSzPts val="1400"/>
              <a:buNone/>
              <a:defRPr sz="3500">
                <a:solidFill>
                  <a:schemeClr val="lt1"/>
                </a:solidFill>
                <a:latin typeface="Century Gothic"/>
                <a:ea typeface="Century Gothic"/>
                <a:cs typeface="Century Gothic"/>
                <a:sym typeface="Century Gothic"/>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 name="Google Shape;28;p57"/>
          <p:cNvSpPr txBox="1">
            <a:spLocks noGrp="1"/>
          </p:cNvSpPr>
          <p:nvPr>
            <p:ph type="body" idx="1"/>
          </p:nvPr>
        </p:nvSpPr>
        <p:spPr>
          <a:xfrm>
            <a:off x="457200" y="1200152"/>
            <a:ext cx="8229600" cy="3571874"/>
          </a:xfrm>
          <a:prstGeom prst="rect">
            <a:avLst/>
          </a:prstGeom>
          <a:noFill/>
          <a:ln>
            <a:noFill/>
          </a:ln>
        </p:spPr>
        <p:txBody>
          <a:bodyPr spcFirstLastPara="1" wrap="square" lIns="73250" tIns="36625" rIns="73250" bIns="36625" anchor="t" anchorCtr="0">
            <a:normAutofit/>
          </a:bodyPr>
          <a:lstStyle>
            <a:lvl1pPr marL="457200" lvl="0" indent="-393700" algn="l">
              <a:lnSpc>
                <a:spcPct val="100000"/>
              </a:lnSpc>
              <a:spcBef>
                <a:spcPts val="520"/>
              </a:spcBef>
              <a:spcAft>
                <a:spcPts val="0"/>
              </a:spcAft>
              <a:buClr>
                <a:schemeClr val="dk1"/>
              </a:buClr>
              <a:buSzPts val="2600"/>
              <a:buFont typeface="Georgia"/>
              <a:buChar char="•"/>
              <a:defRPr>
                <a:latin typeface="Georgia"/>
                <a:ea typeface="Georgia"/>
                <a:cs typeface="Georgia"/>
                <a:sym typeface="Georgia"/>
              </a:defRPr>
            </a:lvl1pPr>
            <a:lvl2pPr marL="914400" lvl="1" indent="-374650" algn="l">
              <a:lnSpc>
                <a:spcPct val="100000"/>
              </a:lnSpc>
              <a:spcBef>
                <a:spcPts val="460"/>
              </a:spcBef>
              <a:spcAft>
                <a:spcPts val="0"/>
              </a:spcAft>
              <a:buClr>
                <a:schemeClr val="dk1"/>
              </a:buClr>
              <a:buSzPts val="2300"/>
              <a:buFont typeface="Georgia"/>
              <a:buChar char="–"/>
              <a:defRPr>
                <a:latin typeface="Georgia"/>
                <a:ea typeface="Georgia"/>
                <a:cs typeface="Georgia"/>
                <a:sym typeface="Georgia"/>
              </a:defRPr>
            </a:lvl2pPr>
            <a:lvl3pPr marL="1371600" lvl="2" indent="-349250" algn="l">
              <a:lnSpc>
                <a:spcPct val="100000"/>
              </a:lnSpc>
              <a:spcBef>
                <a:spcPts val="380"/>
              </a:spcBef>
              <a:spcAft>
                <a:spcPts val="0"/>
              </a:spcAft>
              <a:buClr>
                <a:schemeClr val="dk1"/>
              </a:buClr>
              <a:buSzPts val="1900"/>
              <a:buFont typeface="Georgia"/>
              <a:buChar char="•"/>
              <a:defRPr>
                <a:latin typeface="Georgia"/>
                <a:ea typeface="Georgia"/>
                <a:cs typeface="Georgia"/>
                <a:sym typeface="Georgia"/>
              </a:defRPr>
            </a:lvl3pPr>
            <a:lvl4pPr marL="1828800" lvl="3" indent="-330200" algn="l">
              <a:lnSpc>
                <a:spcPct val="100000"/>
              </a:lnSpc>
              <a:spcBef>
                <a:spcPts val="320"/>
              </a:spcBef>
              <a:spcAft>
                <a:spcPts val="0"/>
              </a:spcAft>
              <a:buClr>
                <a:schemeClr val="dk1"/>
              </a:buClr>
              <a:buSzPts val="1600"/>
              <a:buFont typeface="Georgia"/>
              <a:buChar char="–"/>
              <a:defRPr>
                <a:latin typeface="Georgia"/>
                <a:ea typeface="Georgia"/>
                <a:cs typeface="Georgia"/>
                <a:sym typeface="Georgia"/>
              </a:defRPr>
            </a:lvl4pPr>
            <a:lvl5pPr marL="2286000" lvl="4" indent="-330200" algn="l">
              <a:lnSpc>
                <a:spcPct val="100000"/>
              </a:lnSpc>
              <a:spcBef>
                <a:spcPts val="320"/>
              </a:spcBef>
              <a:spcAft>
                <a:spcPts val="0"/>
              </a:spcAft>
              <a:buClr>
                <a:schemeClr val="dk1"/>
              </a:buClr>
              <a:buSzPts val="1600"/>
              <a:buFont typeface="Georgia"/>
              <a:buChar char="»"/>
              <a:defRPr>
                <a:latin typeface="Georgia"/>
                <a:ea typeface="Georgia"/>
                <a:cs typeface="Georgia"/>
                <a:sym typeface="Georgia"/>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57"/>
          <p:cNvSpPr txBox="1">
            <a:spLocks noGrp="1"/>
          </p:cNvSpPr>
          <p:nvPr>
            <p:ph type="dt" idx="10"/>
          </p:nvPr>
        </p:nvSpPr>
        <p:spPr>
          <a:xfrm>
            <a:off x="457200" y="4857750"/>
            <a:ext cx="2133600" cy="183356"/>
          </a:xfrm>
          <a:prstGeom prst="rect">
            <a:avLst/>
          </a:prstGeom>
          <a:noFill/>
          <a:ln>
            <a:noFill/>
          </a:ln>
        </p:spPr>
        <p:txBody>
          <a:bodyPr spcFirstLastPara="1" wrap="square" lIns="73250" tIns="36625" rIns="73250" bIns="36625" anchor="t" anchorCtr="0">
            <a:noAutofit/>
          </a:bodyPr>
          <a:lstStyle>
            <a:lvl1pPr lvl="0" algn="l">
              <a:lnSpc>
                <a:spcPct val="100000"/>
              </a:lnSpc>
              <a:spcBef>
                <a:spcPts val="0"/>
              </a:spcBef>
              <a:spcAft>
                <a:spcPts val="0"/>
              </a:spcAft>
              <a:buSzPts val="1400"/>
              <a:buNone/>
              <a:defRPr sz="800">
                <a:solidFill>
                  <a:srgbClr val="7F7F7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7"/>
          <p:cNvSpPr txBox="1">
            <a:spLocks noGrp="1"/>
          </p:cNvSpPr>
          <p:nvPr>
            <p:ph type="ftr" idx="11"/>
          </p:nvPr>
        </p:nvSpPr>
        <p:spPr>
          <a:xfrm>
            <a:off x="3124200" y="4857750"/>
            <a:ext cx="2895600" cy="183356"/>
          </a:xfrm>
          <a:prstGeom prst="rect">
            <a:avLst/>
          </a:prstGeom>
          <a:noFill/>
          <a:ln>
            <a:noFill/>
          </a:ln>
        </p:spPr>
        <p:txBody>
          <a:bodyPr spcFirstLastPara="1" wrap="square" lIns="73250" tIns="36625" rIns="73250" bIns="36625" anchor="t" anchorCtr="0">
            <a:noAutofit/>
          </a:bodyPr>
          <a:lstStyle>
            <a:lvl1pPr lvl="0" algn="ctr">
              <a:lnSpc>
                <a:spcPct val="100000"/>
              </a:lnSpc>
              <a:spcBef>
                <a:spcPts val="0"/>
              </a:spcBef>
              <a:spcAft>
                <a:spcPts val="0"/>
              </a:spcAft>
              <a:buSzPts val="1400"/>
              <a:buNone/>
              <a:defRPr sz="800">
                <a:solidFill>
                  <a:srgbClr val="7F7F7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7"/>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57" descr="ncsg_knocked-out.jpg"/>
          <p:cNvPicPr preferRelativeResize="0"/>
          <p:nvPr/>
        </p:nvPicPr>
        <p:blipFill rotWithShape="1">
          <a:blip r:embed="rId2">
            <a:alphaModFix/>
          </a:blip>
          <a:srcRect/>
          <a:stretch/>
        </p:blipFill>
        <p:spPr>
          <a:xfrm>
            <a:off x="68240" y="360778"/>
            <a:ext cx="785813" cy="78867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lide with Bullets">
    <p:spTree>
      <p:nvGrpSpPr>
        <p:cNvPr id="1" name=""/>
        <p:cNvGrpSpPr/>
        <p:nvPr/>
      </p:nvGrpSpPr>
      <p:grpSpPr>
        <a:xfrm>
          <a:off x="0" y="0"/>
          <a:ext cx="0" cy="0"/>
          <a:chOff x="0" y="0"/>
          <a:chExt cx="0" cy="0"/>
        </a:xfrm>
      </p:grpSpPr>
      <p:sp>
        <p:nvSpPr>
          <p:cNvPr id="9" name="Rectangle 8"/>
          <p:cNvSpPr/>
          <p:nvPr userDrawn="1"/>
        </p:nvSpPr>
        <p:spPr>
          <a:xfrm>
            <a:off x="0" y="0"/>
            <a:ext cx="9144000" cy="524798"/>
          </a:xfrm>
          <a:prstGeom prst="rect">
            <a:avLst/>
          </a:prstGeom>
          <a:solidFill>
            <a:srgbClr val="10253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6" name="Content Placeholder 2"/>
          <p:cNvSpPr>
            <a:spLocks noGrp="1"/>
          </p:cNvSpPr>
          <p:nvPr>
            <p:ph idx="10"/>
          </p:nvPr>
        </p:nvSpPr>
        <p:spPr>
          <a:xfrm>
            <a:off x="457200" y="801585"/>
            <a:ext cx="8229601" cy="3943850"/>
          </a:xfrm>
          <a:prstGeom prst="rect">
            <a:avLst/>
          </a:prstGeom>
        </p:spPr>
        <p:txBody>
          <a:bodyPr/>
          <a:lstStyle>
            <a:lvl1pPr marL="257175" indent="-257175">
              <a:buFont typeface="Wingdings" charset="2"/>
              <a:buChar char="§"/>
              <a:defRPr>
                <a:latin typeface="Gill Sans"/>
                <a:cs typeface="Gill Sans"/>
              </a:defRPr>
            </a:lvl1pPr>
            <a:lvl2pPr marL="728663" indent="-385763">
              <a:buClr>
                <a:schemeClr val="tx1">
                  <a:lumMod val="65000"/>
                  <a:lumOff val="35000"/>
                </a:schemeClr>
              </a:buClr>
              <a:buSzPct val="80000"/>
              <a:buFont typeface="Wingdings" charset="2"/>
              <a:buChar char="§"/>
              <a:defRPr>
                <a:latin typeface="Gill Sans"/>
                <a:cs typeface="Gill Sans"/>
              </a:defRPr>
            </a:lvl2pPr>
            <a:lvl3pPr marL="942975" indent="-257175">
              <a:buClr>
                <a:schemeClr val="bg1">
                  <a:lumMod val="65000"/>
                </a:schemeClr>
              </a:buClr>
              <a:buSzPct val="80000"/>
              <a:buFont typeface="Wingdings" charset="2"/>
              <a:buChar cha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Click to edit Master text styles</a:t>
            </a:r>
          </a:p>
          <a:p>
            <a:pPr lvl="1"/>
            <a:r>
              <a:rPr lang="en-US" dirty="0"/>
              <a:t>Second level</a:t>
            </a:r>
          </a:p>
          <a:p>
            <a:pPr lvl="2"/>
            <a:r>
              <a:rPr lang="en-US" dirty="0"/>
              <a:t>Third level</a:t>
            </a:r>
          </a:p>
        </p:txBody>
      </p:sp>
      <p:sp>
        <p:nvSpPr>
          <p:cNvPr id="7" name="Subtitle 2"/>
          <p:cNvSpPr>
            <a:spLocks noGrp="1"/>
          </p:cNvSpPr>
          <p:nvPr>
            <p:ph type="subTitle" idx="13" hasCustomPrompt="1"/>
          </p:nvPr>
        </p:nvSpPr>
        <p:spPr>
          <a:xfrm>
            <a:off x="457200" y="35987"/>
            <a:ext cx="8229600" cy="488811"/>
          </a:xfrm>
          <a:prstGeom prst="rect">
            <a:avLst/>
          </a:prstGeom>
        </p:spPr>
        <p:txBody>
          <a:bodyPr/>
          <a:lstStyle>
            <a:lvl1pPr marL="0" indent="0" algn="r">
              <a:buNone/>
              <a:defRPr b="0" i="0">
                <a:solidFill>
                  <a:schemeClr val="bg1"/>
                </a:solidFill>
                <a:latin typeface="Gill Sans Light"/>
                <a:cs typeface="Gill Sans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New Section Header</a:t>
            </a:r>
          </a:p>
        </p:txBody>
      </p:sp>
      <p:sp>
        <p:nvSpPr>
          <p:cNvPr id="5" name="Slide Number Placeholder 4"/>
          <p:cNvSpPr>
            <a:spLocks noGrp="1"/>
          </p:cNvSpPr>
          <p:nvPr>
            <p:ph type="sldNum" sz="quarter" idx="14"/>
          </p:nvPr>
        </p:nvSpPr>
        <p:spPr/>
        <p:txBody>
          <a:bodyPr/>
          <a:lstStyle>
            <a:lvl1pPr>
              <a:defRPr sz="1800">
                <a:solidFill>
                  <a:schemeClr val="tx1"/>
                </a:solidFill>
              </a:defRPr>
            </a:lvl1pPr>
          </a:lstStyle>
          <a:p>
            <a:fld id="{C52E4E49-E3E8-614E-8064-37D27D75C3C6}" type="slidenum">
              <a:rPr lang="en-US" smtClean="0"/>
              <a:pPr/>
              <a:t>‹#›</a:t>
            </a:fld>
            <a:endParaRPr lang="en-US" dirty="0"/>
          </a:p>
        </p:txBody>
      </p:sp>
    </p:spTree>
    <p:extLst>
      <p:ext uri="{BB962C8B-B14F-4D97-AF65-F5344CB8AC3E}">
        <p14:creationId xmlns:p14="http://schemas.microsoft.com/office/powerpoint/2010/main" val="1620564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lide with Bullets">
    <p:spTree>
      <p:nvGrpSpPr>
        <p:cNvPr id="1" name=""/>
        <p:cNvGrpSpPr/>
        <p:nvPr/>
      </p:nvGrpSpPr>
      <p:grpSpPr>
        <a:xfrm>
          <a:off x="0" y="0"/>
          <a:ext cx="0" cy="0"/>
          <a:chOff x="0" y="0"/>
          <a:chExt cx="0" cy="0"/>
        </a:xfrm>
      </p:grpSpPr>
      <p:sp>
        <p:nvSpPr>
          <p:cNvPr id="9" name="Rectangle 8"/>
          <p:cNvSpPr/>
          <p:nvPr userDrawn="1"/>
        </p:nvSpPr>
        <p:spPr>
          <a:xfrm>
            <a:off x="0" y="0"/>
            <a:ext cx="9144000" cy="524798"/>
          </a:xfrm>
          <a:prstGeom prst="rect">
            <a:avLst/>
          </a:prstGeom>
          <a:solidFill>
            <a:srgbClr val="10253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6" name="Content Placeholder 2"/>
          <p:cNvSpPr>
            <a:spLocks noGrp="1"/>
          </p:cNvSpPr>
          <p:nvPr>
            <p:ph idx="10"/>
          </p:nvPr>
        </p:nvSpPr>
        <p:spPr>
          <a:xfrm>
            <a:off x="457200" y="801585"/>
            <a:ext cx="8229601" cy="3943850"/>
          </a:xfrm>
          <a:prstGeom prst="rect">
            <a:avLst/>
          </a:prstGeom>
        </p:spPr>
        <p:txBody>
          <a:bodyPr/>
          <a:lstStyle>
            <a:lvl1pPr marL="257175" indent="-257175">
              <a:buFont typeface="Wingdings" charset="2"/>
              <a:buChar char="§"/>
              <a:defRPr>
                <a:latin typeface="Gill Sans"/>
                <a:cs typeface="Gill Sans"/>
              </a:defRPr>
            </a:lvl1pPr>
            <a:lvl2pPr marL="728663" indent="-385763">
              <a:buClr>
                <a:schemeClr val="tx1">
                  <a:lumMod val="65000"/>
                  <a:lumOff val="35000"/>
                </a:schemeClr>
              </a:buClr>
              <a:buSzPct val="80000"/>
              <a:buFont typeface="Wingdings" charset="2"/>
              <a:buChar char="§"/>
              <a:defRPr>
                <a:latin typeface="Gill Sans"/>
                <a:cs typeface="Gill Sans"/>
              </a:defRPr>
            </a:lvl2pPr>
            <a:lvl3pPr marL="942975" indent="-257175">
              <a:buClr>
                <a:schemeClr val="bg1">
                  <a:lumMod val="65000"/>
                </a:schemeClr>
              </a:buClr>
              <a:buSzPct val="80000"/>
              <a:buFont typeface="Wingdings" charset="2"/>
              <a:buChar cha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Click to edit Master text styles</a:t>
            </a:r>
          </a:p>
          <a:p>
            <a:pPr lvl="1"/>
            <a:r>
              <a:rPr lang="en-US" dirty="0"/>
              <a:t>Second level</a:t>
            </a:r>
          </a:p>
          <a:p>
            <a:pPr lvl="2"/>
            <a:r>
              <a:rPr lang="en-US" dirty="0"/>
              <a:t>Third level</a:t>
            </a:r>
          </a:p>
        </p:txBody>
      </p:sp>
      <p:sp>
        <p:nvSpPr>
          <p:cNvPr id="7" name="Subtitle 2"/>
          <p:cNvSpPr>
            <a:spLocks noGrp="1"/>
          </p:cNvSpPr>
          <p:nvPr>
            <p:ph type="subTitle" idx="13" hasCustomPrompt="1"/>
          </p:nvPr>
        </p:nvSpPr>
        <p:spPr>
          <a:xfrm>
            <a:off x="457200" y="35987"/>
            <a:ext cx="8229600" cy="488811"/>
          </a:xfrm>
          <a:prstGeom prst="rect">
            <a:avLst/>
          </a:prstGeom>
        </p:spPr>
        <p:txBody>
          <a:bodyPr/>
          <a:lstStyle>
            <a:lvl1pPr marL="0" indent="0" algn="r">
              <a:buNone/>
              <a:defRPr b="0" i="0">
                <a:solidFill>
                  <a:schemeClr val="bg1"/>
                </a:solidFill>
                <a:latin typeface="Gill Sans Light"/>
                <a:cs typeface="Gill Sans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New Section Header</a:t>
            </a:r>
          </a:p>
        </p:txBody>
      </p:sp>
      <p:sp>
        <p:nvSpPr>
          <p:cNvPr id="5" name="Slide Number Placeholder 4"/>
          <p:cNvSpPr>
            <a:spLocks noGrp="1"/>
          </p:cNvSpPr>
          <p:nvPr>
            <p:ph type="sldNum" sz="quarter" idx="14"/>
          </p:nvPr>
        </p:nvSpPr>
        <p:spPr/>
        <p:txBody>
          <a:bodyPr/>
          <a:lstStyle>
            <a:lvl1pPr>
              <a:defRPr sz="1800">
                <a:solidFill>
                  <a:schemeClr val="tx1"/>
                </a:solidFill>
              </a:defRPr>
            </a:lvl1pPr>
          </a:lstStyle>
          <a:p>
            <a:fld id="{C52E4E49-E3E8-614E-8064-37D27D75C3C6}" type="slidenum">
              <a:rPr lang="en-US" smtClean="0"/>
              <a:pPr/>
              <a:t>‹#›</a:t>
            </a:fld>
            <a:endParaRPr lang="en-US" dirty="0"/>
          </a:p>
        </p:txBody>
      </p:sp>
    </p:spTree>
    <p:extLst>
      <p:ext uri="{BB962C8B-B14F-4D97-AF65-F5344CB8AC3E}">
        <p14:creationId xmlns:p14="http://schemas.microsoft.com/office/powerpoint/2010/main" val="24165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33"/>
        <p:cNvGrpSpPr/>
        <p:nvPr/>
      </p:nvGrpSpPr>
      <p:grpSpPr>
        <a:xfrm>
          <a:off x="0" y="0"/>
          <a:ext cx="0" cy="0"/>
          <a:chOff x="0" y="0"/>
          <a:chExt cx="0" cy="0"/>
        </a:xfrm>
      </p:grpSpPr>
      <p:sp>
        <p:nvSpPr>
          <p:cNvPr id="34" name="Google Shape;34;p58"/>
          <p:cNvSpPr/>
          <p:nvPr/>
        </p:nvSpPr>
        <p:spPr>
          <a:xfrm>
            <a:off x="0" y="-1"/>
            <a:ext cx="9144003" cy="328613"/>
          </a:xfrm>
          <a:prstGeom prst="rect">
            <a:avLst/>
          </a:prstGeom>
          <a:gradFill>
            <a:gsLst>
              <a:gs pos="0">
                <a:srgbClr val="315492"/>
              </a:gs>
              <a:gs pos="25000">
                <a:srgbClr val="315492"/>
              </a:gs>
              <a:gs pos="75000">
                <a:srgbClr val="00A6E6"/>
              </a:gs>
              <a:gs pos="100000">
                <a:srgbClr val="00A6E6"/>
              </a:gs>
            </a:gsLst>
            <a:lin ang="0" scaled="0"/>
          </a:gradFill>
          <a:ln>
            <a:noFill/>
          </a:ln>
        </p:spPr>
        <p:txBody>
          <a:bodyPr spcFirstLastPara="1" wrap="square" lIns="73250" tIns="36625" rIns="73250" bIns="366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Tahoma"/>
              <a:ea typeface="Tahoma"/>
              <a:cs typeface="Tahoma"/>
              <a:sym typeface="Tahoma"/>
            </a:endParaRPr>
          </a:p>
        </p:txBody>
      </p:sp>
      <p:sp>
        <p:nvSpPr>
          <p:cNvPr id="35" name="Google Shape;35;p58"/>
          <p:cNvSpPr txBox="1">
            <a:spLocks noGrp="1"/>
          </p:cNvSpPr>
          <p:nvPr>
            <p:ph type="body" idx="1"/>
          </p:nvPr>
        </p:nvSpPr>
        <p:spPr>
          <a:xfrm>
            <a:off x="457200" y="762000"/>
            <a:ext cx="8229600" cy="4010026"/>
          </a:xfrm>
          <a:prstGeom prst="rect">
            <a:avLst/>
          </a:prstGeom>
          <a:noFill/>
          <a:ln>
            <a:noFill/>
          </a:ln>
        </p:spPr>
        <p:txBody>
          <a:bodyPr spcFirstLastPara="1" wrap="square" lIns="73250" tIns="36625" rIns="73250" bIns="36625" anchor="t" anchorCtr="0">
            <a:normAutofit/>
          </a:bodyPr>
          <a:lstStyle>
            <a:lvl1pPr marL="457200" lvl="0" indent="-393700" algn="l">
              <a:lnSpc>
                <a:spcPct val="100000"/>
              </a:lnSpc>
              <a:spcBef>
                <a:spcPts val="520"/>
              </a:spcBef>
              <a:spcAft>
                <a:spcPts val="0"/>
              </a:spcAft>
              <a:buClr>
                <a:schemeClr val="dk1"/>
              </a:buClr>
              <a:buSzPts val="2600"/>
              <a:buFont typeface="Georgia"/>
              <a:buChar char="•"/>
              <a:defRPr>
                <a:latin typeface="Georgia"/>
                <a:ea typeface="Georgia"/>
                <a:cs typeface="Georgia"/>
                <a:sym typeface="Georgia"/>
              </a:defRPr>
            </a:lvl1pPr>
            <a:lvl2pPr marL="914400" lvl="1" indent="-374650" algn="l">
              <a:lnSpc>
                <a:spcPct val="100000"/>
              </a:lnSpc>
              <a:spcBef>
                <a:spcPts val="460"/>
              </a:spcBef>
              <a:spcAft>
                <a:spcPts val="0"/>
              </a:spcAft>
              <a:buClr>
                <a:schemeClr val="dk1"/>
              </a:buClr>
              <a:buSzPts val="2300"/>
              <a:buFont typeface="Georgia"/>
              <a:buChar char="–"/>
              <a:defRPr>
                <a:latin typeface="Georgia"/>
                <a:ea typeface="Georgia"/>
                <a:cs typeface="Georgia"/>
                <a:sym typeface="Georgia"/>
              </a:defRPr>
            </a:lvl2pPr>
            <a:lvl3pPr marL="1371600" lvl="2" indent="-349250" algn="l">
              <a:lnSpc>
                <a:spcPct val="100000"/>
              </a:lnSpc>
              <a:spcBef>
                <a:spcPts val="380"/>
              </a:spcBef>
              <a:spcAft>
                <a:spcPts val="0"/>
              </a:spcAft>
              <a:buClr>
                <a:schemeClr val="dk1"/>
              </a:buClr>
              <a:buSzPts val="1900"/>
              <a:buFont typeface="Georgia"/>
              <a:buChar char="•"/>
              <a:defRPr>
                <a:latin typeface="Georgia"/>
                <a:ea typeface="Georgia"/>
                <a:cs typeface="Georgia"/>
                <a:sym typeface="Georgia"/>
              </a:defRPr>
            </a:lvl3pPr>
            <a:lvl4pPr marL="1828800" lvl="3" indent="-330200" algn="l">
              <a:lnSpc>
                <a:spcPct val="100000"/>
              </a:lnSpc>
              <a:spcBef>
                <a:spcPts val="320"/>
              </a:spcBef>
              <a:spcAft>
                <a:spcPts val="0"/>
              </a:spcAft>
              <a:buClr>
                <a:schemeClr val="dk1"/>
              </a:buClr>
              <a:buSzPts val="1600"/>
              <a:buFont typeface="Georgia"/>
              <a:buChar char="–"/>
              <a:defRPr>
                <a:latin typeface="Georgia"/>
                <a:ea typeface="Georgia"/>
                <a:cs typeface="Georgia"/>
                <a:sym typeface="Georgia"/>
              </a:defRPr>
            </a:lvl4pPr>
            <a:lvl5pPr marL="2286000" lvl="4" indent="-330200" algn="l">
              <a:lnSpc>
                <a:spcPct val="100000"/>
              </a:lnSpc>
              <a:spcBef>
                <a:spcPts val="320"/>
              </a:spcBef>
              <a:spcAft>
                <a:spcPts val="0"/>
              </a:spcAft>
              <a:buClr>
                <a:schemeClr val="dk1"/>
              </a:buClr>
              <a:buSzPts val="1600"/>
              <a:buFont typeface="Georgia"/>
              <a:buChar char="»"/>
              <a:defRPr>
                <a:latin typeface="Georgia"/>
                <a:ea typeface="Georgia"/>
                <a:cs typeface="Georgia"/>
                <a:sym typeface="Georgia"/>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 name="Google Shape;36;p58"/>
          <p:cNvSpPr txBox="1">
            <a:spLocks noGrp="1"/>
          </p:cNvSpPr>
          <p:nvPr>
            <p:ph type="dt" idx="10"/>
          </p:nvPr>
        </p:nvSpPr>
        <p:spPr>
          <a:xfrm>
            <a:off x="457200" y="4857750"/>
            <a:ext cx="2133600" cy="183356"/>
          </a:xfrm>
          <a:prstGeom prst="rect">
            <a:avLst/>
          </a:prstGeom>
          <a:noFill/>
          <a:ln>
            <a:noFill/>
          </a:ln>
        </p:spPr>
        <p:txBody>
          <a:bodyPr spcFirstLastPara="1" wrap="square" lIns="73250" tIns="36625" rIns="73250" bIns="36625" anchor="t" anchorCtr="0">
            <a:noAutofit/>
          </a:bodyPr>
          <a:lstStyle>
            <a:lvl1pPr lvl="0" algn="l">
              <a:lnSpc>
                <a:spcPct val="100000"/>
              </a:lnSpc>
              <a:spcBef>
                <a:spcPts val="0"/>
              </a:spcBef>
              <a:spcAft>
                <a:spcPts val="0"/>
              </a:spcAft>
              <a:buSzPts val="1400"/>
              <a:buNone/>
              <a:defRPr sz="800">
                <a:solidFill>
                  <a:srgbClr val="7F7F7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8"/>
          <p:cNvSpPr txBox="1">
            <a:spLocks noGrp="1"/>
          </p:cNvSpPr>
          <p:nvPr>
            <p:ph type="ftr" idx="11"/>
          </p:nvPr>
        </p:nvSpPr>
        <p:spPr>
          <a:xfrm>
            <a:off x="3124200" y="4857750"/>
            <a:ext cx="2895600" cy="183356"/>
          </a:xfrm>
          <a:prstGeom prst="rect">
            <a:avLst/>
          </a:prstGeom>
          <a:noFill/>
          <a:ln>
            <a:noFill/>
          </a:ln>
        </p:spPr>
        <p:txBody>
          <a:bodyPr spcFirstLastPara="1" wrap="square" lIns="73250" tIns="36625" rIns="73250" bIns="36625" anchor="t" anchorCtr="0">
            <a:noAutofit/>
          </a:bodyPr>
          <a:lstStyle>
            <a:lvl1pPr lvl="0" algn="ctr">
              <a:lnSpc>
                <a:spcPct val="100000"/>
              </a:lnSpc>
              <a:spcBef>
                <a:spcPts val="0"/>
              </a:spcBef>
              <a:spcAft>
                <a:spcPts val="0"/>
              </a:spcAft>
              <a:buSzPts val="1400"/>
              <a:buNone/>
              <a:defRPr sz="800">
                <a:solidFill>
                  <a:srgbClr val="7F7F7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8"/>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8" descr="ncsg_knocked-out.jpg"/>
          <p:cNvPicPr preferRelativeResize="0"/>
          <p:nvPr/>
        </p:nvPicPr>
        <p:blipFill rotWithShape="1">
          <a:blip r:embed="rId2">
            <a:alphaModFix/>
          </a:blip>
          <a:srcRect t="10628"/>
          <a:stretch/>
        </p:blipFill>
        <p:spPr>
          <a:xfrm>
            <a:off x="68240" y="-1"/>
            <a:ext cx="785813" cy="7048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with Bullets">
  <p:cSld name="Slide with Bullets">
    <p:spTree>
      <p:nvGrpSpPr>
        <p:cNvPr id="1" name="Shape 40"/>
        <p:cNvGrpSpPr/>
        <p:nvPr/>
      </p:nvGrpSpPr>
      <p:grpSpPr>
        <a:xfrm>
          <a:off x="0" y="0"/>
          <a:ext cx="0" cy="0"/>
          <a:chOff x="0" y="0"/>
          <a:chExt cx="0" cy="0"/>
        </a:xfrm>
      </p:grpSpPr>
      <p:sp>
        <p:nvSpPr>
          <p:cNvPr id="41" name="Google Shape;41;p64"/>
          <p:cNvSpPr/>
          <p:nvPr/>
        </p:nvSpPr>
        <p:spPr>
          <a:xfrm>
            <a:off x="0" y="0"/>
            <a:ext cx="9144000" cy="52506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Franklin Gothic"/>
              <a:ea typeface="Franklin Gothic"/>
              <a:cs typeface="Franklin Gothic"/>
              <a:sym typeface="Franklin Gothic"/>
            </a:endParaRPr>
          </a:p>
        </p:txBody>
      </p:sp>
      <p:sp>
        <p:nvSpPr>
          <p:cNvPr id="42" name="Google Shape;42;p64"/>
          <p:cNvSpPr txBox="1">
            <a:spLocks noGrp="1"/>
          </p:cNvSpPr>
          <p:nvPr>
            <p:ph type="body" idx="1"/>
          </p:nvPr>
        </p:nvSpPr>
        <p:spPr>
          <a:xfrm>
            <a:off x="457201" y="801585"/>
            <a:ext cx="8229601" cy="3943850"/>
          </a:xfrm>
          <a:prstGeom prst="rect">
            <a:avLst/>
          </a:prstGeom>
          <a:noFill/>
          <a:ln>
            <a:noFill/>
          </a:ln>
        </p:spPr>
        <p:txBody>
          <a:bodyPr spcFirstLastPara="1" wrap="square" lIns="73250" tIns="36625" rIns="73250" bIns="36625" anchor="t" anchorCtr="0">
            <a:normAutofit/>
          </a:bodyPr>
          <a:lstStyle>
            <a:lvl1pPr marL="457200" lvl="0" indent="-393700" algn="l">
              <a:lnSpc>
                <a:spcPct val="100000"/>
              </a:lnSpc>
              <a:spcBef>
                <a:spcPts val="520"/>
              </a:spcBef>
              <a:spcAft>
                <a:spcPts val="0"/>
              </a:spcAft>
              <a:buSzPts val="2600"/>
              <a:buFont typeface="Noto Sans Symbols"/>
              <a:buChar char="▪"/>
              <a:defRPr>
                <a:latin typeface="Libre Franklin"/>
                <a:ea typeface="Libre Franklin"/>
                <a:cs typeface="Libre Franklin"/>
                <a:sym typeface="Libre Franklin"/>
              </a:defRPr>
            </a:lvl1pPr>
            <a:lvl2pPr marL="914400" lvl="1" indent="-345440" algn="l">
              <a:lnSpc>
                <a:spcPct val="100000"/>
              </a:lnSpc>
              <a:spcBef>
                <a:spcPts val="460"/>
              </a:spcBef>
              <a:spcAft>
                <a:spcPts val="0"/>
              </a:spcAft>
              <a:buClr>
                <a:srgbClr val="595959"/>
              </a:buClr>
              <a:buSzPts val="1840"/>
              <a:buFont typeface="Noto Sans Symbols"/>
              <a:buChar char="▪"/>
              <a:defRPr>
                <a:latin typeface="Libre Franklin"/>
                <a:ea typeface="Libre Franklin"/>
                <a:cs typeface="Libre Franklin"/>
                <a:sym typeface="Libre Franklin"/>
              </a:defRPr>
            </a:lvl2pPr>
            <a:lvl3pPr marL="1371600" lvl="2" indent="-325119" algn="l">
              <a:lnSpc>
                <a:spcPct val="100000"/>
              </a:lnSpc>
              <a:spcBef>
                <a:spcPts val="380"/>
              </a:spcBef>
              <a:spcAft>
                <a:spcPts val="0"/>
              </a:spcAft>
              <a:buClr>
                <a:srgbClr val="A5A5A5"/>
              </a:buClr>
              <a:buSzPts val="1520"/>
              <a:buFont typeface="Noto Sans Symbols"/>
              <a:buChar char="▪"/>
              <a:defRPr>
                <a:latin typeface="Libre Franklin"/>
                <a:ea typeface="Libre Franklin"/>
                <a:cs typeface="Libre Franklin"/>
                <a:sym typeface="Libre Franklin"/>
              </a:defRPr>
            </a:lvl3pPr>
            <a:lvl4pPr marL="1828800" lvl="3" indent="-330200" algn="l">
              <a:lnSpc>
                <a:spcPct val="100000"/>
              </a:lnSpc>
              <a:spcBef>
                <a:spcPts val="320"/>
              </a:spcBef>
              <a:spcAft>
                <a:spcPts val="0"/>
              </a:spcAft>
              <a:buSzPts val="1600"/>
              <a:buChar char="–"/>
              <a:defRPr>
                <a:latin typeface="Gill Sans"/>
                <a:ea typeface="Gill Sans"/>
                <a:cs typeface="Gill Sans"/>
                <a:sym typeface="Gill Sans"/>
              </a:defRPr>
            </a:lvl4pPr>
            <a:lvl5pPr marL="2286000" lvl="4" indent="-330200" algn="l">
              <a:lnSpc>
                <a:spcPct val="100000"/>
              </a:lnSpc>
              <a:spcBef>
                <a:spcPts val="320"/>
              </a:spcBef>
              <a:spcAft>
                <a:spcPts val="0"/>
              </a:spcAft>
              <a:buSzPts val="1600"/>
              <a:buChar char="»"/>
              <a:defRPr>
                <a:latin typeface="Gill Sans"/>
                <a:ea typeface="Gill Sans"/>
                <a:cs typeface="Gill Sans"/>
                <a:sym typeface="Gill Sans"/>
              </a:defRPr>
            </a:lvl5pPr>
            <a:lvl6pPr marL="2743200" lvl="5" indent="-330200" algn="l">
              <a:lnSpc>
                <a:spcPct val="100000"/>
              </a:lnSpc>
              <a:spcBef>
                <a:spcPts val="320"/>
              </a:spcBef>
              <a:spcAft>
                <a:spcPts val="0"/>
              </a:spcAft>
              <a:buSzPts val="1600"/>
              <a:buChar char="»"/>
              <a:defRPr/>
            </a:lvl6pPr>
            <a:lvl7pPr marL="3200400" lvl="6" indent="-330200" algn="l">
              <a:lnSpc>
                <a:spcPct val="100000"/>
              </a:lnSpc>
              <a:spcBef>
                <a:spcPts val="320"/>
              </a:spcBef>
              <a:spcAft>
                <a:spcPts val="0"/>
              </a:spcAft>
              <a:buSzPts val="1600"/>
              <a:buChar char="»"/>
              <a:defRPr/>
            </a:lvl7pPr>
            <a:lvl8pPr marL="3657600" lvl="7" indent="-330200" algn="l">
              <a:lnSpc>
                <a:spcPct val="100000"/>
              </a:lnSpc>
              <a:spcBef>
                <a:spcPts val="320"/>
              </a:spcBef>
              <a:spcAft>
                <a:spcPts val="0"/>
              </a:spcAft>
              <a:buSzPts val="1600"/>
              <a:buChar char="»"/>
              <a:defRPr/>
            </a:lvl8pPr>
            <a:lvl9pPr marL="4114800" lvl="8" indent="-330200" algn="l">
              <a:lnSpc>
                <a:spcPct val="100000"/>
              </a:lnSpc>
              <a:spcBef>
                <a:spcPts val="320"/>
              </a:spcBef>
              <a:spcAft>
                <a:spcPts val="0"/>
              </a:spcAft>
              <a:buSzPts val="1600"/>
              <a:buChar char="»"/>
              <a:defRPr/>
            </a:lvl9pPr>
          </a:lstStyle>
          <a:p>
            <a:endParaRPr/>
          </a:p>
        </p:txBody>
      </p:sp>
      <p:sp>
        <p:nvSpPr>
          <p:cNvPr id="43" name="Google Shape;43;p64"/>
          <p:cNvSpPr txBox="1">
            <a:spLocks noGrp="1"/>
          </p:cNvSpPr>
          <p:nvPr>
            <p:ph type="subTitle" idx="2"/>
          </p:nvPr>
        </p:nvSpPr>
        <p:spPr>
          <a:xfrm>
            <a:off x="457200" y="35987"/>
            <a:ext cx="8229600" cy="488811"/>
          </a:xfrm>
          <a:prstGeom prst="rect">
            <a:avLst/>
          </a:prstGeom>
          <a:noFill/>
          <a:ln>
            <a:noFill/>
          </a:ln>
        </p:spPr>
        <p:txBody>
          <a:bodyPr spcFirstLastPara="1" wrap="square" lIns="73250" tIns="36625" rIns="73250" bIns="36625" anchor="t" anchorCtr="0">
            <a:normAutofit/>
          </a:bodyPr>
          <a:lstStyle>
            <a:lvl1pPr lvl="0" algn="r">
              <a:lnSpc>
                <a:spcPct val="100000"/>
              </a:lnSpc>
              <a:spcBef>
                <a:spcPts val="520"/>
              </a:spcBef>
              <a:spcAft>
                <a:spcPts val="0"/>
              </a:spcAft>
              <a:buSzPts val="2600"/>
              <a:buNone/>
              <a:defRPr b="0" i="0">
                <a:solidFill>
                  <a:schemeClr val="lt1"/>
                </a:solidFill>
                <a:latin typeface="Trebuchet MS"/>
                <a:ea typeface="Trebuchet MS"/>
                <a:cs typeface="Trebuchet MS"/>
                <a:sym typeface="Trebuchet MS"/>
              </a:defRPr>
            </a:lvl1pPr>
            <a:lvl2pPr lvl="1" algn="ctr">
              <a:lnSpc>
                <a:spcPct val="100000"/>
              </a:lnSpc>
              <a:spcBef>
                <a:spcPts val="460"/>
              </a:spcBef>
              <a:spcAft>
                <a:spcPts val="0"/>
              </a:spcAft>
              <a:buSzPts val="2300"/>
              <a:buNone/>
              <a:defRPr>
                <a:solidFill>
                  <a:srgbClr val="888888"/>
                </a:solidFill>
              </a:defRPr>
            </a:lvl2pPr>
            <a:lvl3pPr lvl="2" algn="ctr">
              <a:lnSpc>
                <a:spcPct val="100000"/>
              </a:lnSpc>
              <a:spcBef>
                <a:spcPts val="380"/>
              </a:spcBef>
              <a:spcAft>
                <a:spcPts val="0"/>
              </a:spcAft>
              <a:buSzPts val="19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320"/>
              </a:spcBef>
              <a:spcAft>
                <a:spcPts val="0"/>
              </a:spcAft>
              <a:buSzPts val="16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a:endParaRPr/>
          </a:p>
        </p:txBody>
      </p:sp>
      <p:sp>
        <p:nvSpPr>
          <p:cNvPr id="44" name="Google Shape;44;p64"/>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Text Boxes">
  <p:cSld name="Title and Two Text Boxes">
    <p:spTree>
      <p:nvGrpSpPr>
        <p:cNvPr id="1" name="Shape 45"/>
        <p:cNvGrpSpPr/>
        <p:nvPr/>
      </p:nvGrpSpPr>
      <p:grpSpPr>
        <a:xfrm>
          <a:off x="0" y="0"/>
          <a:ext cx="0" cy="0"/>
          <a:chOff x="0" y="0"/>
          <a:chExt cx="0" cy="0"/>
        </a:xfrm>
      </p:grpSpPr>
      <p:sp>
        <p:nvSpPr>
          <p:cNvPr id="46" name="Google Shape;46;p65"/>
          <p:cNvSpPr/>
          <p:nvPr/>
        </p:nvSpPr>
        <p:spPr>
          <a:xfrm>
            <a:off x="0" y="0"/>
            <a:ext cx="9144000" cy="52506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Franklin Gothic"/>
              <a:ea typeface="Franklin Gothic"/>
              <a:cs typeface="Franklin Gothic"/>
              <a:sym typeface="Franklin Gothic"/>
            </a:endParaRPr>
          </a:p>
        </p:txBody>
      </p:sp>
      <p:sp>
        <p:nvSpPr>
          <p:cNvPr id="47" name="Google Shape;47;p65"/>
          <p:cNvSpPr txBox="1">
            <a:spLocks noGrp="1"/>
          </p:cNvSpPr>
          <p:nvPr>
            <p:ph type="body" idx="1"/>
          </p:nvPr>
        </p:nvSpPr>
        <p:spPr>
          <a:xfrm>
            <a:off x="457200" y="1564674"/>
            <a:ext cx="3886200" cy="3140678"/>
          </a:xfrm>
          <a:prstGeom prst="rect">
            <a:avLst/>
          </a:prstGeom>
          <a:noFill/>
          <a:ln>
            <a:noFill/>
          </a:ln>
        </p:spPr>
        <p:txBody>
          <a:bodyPr spcFirstLastPara="1" wrap="square" lIns="73250" tIns="36625" rIns="73250" bIns="36625" anchor="t" anchorCtr="0">
            <a:normAutofit/>
          </a:bodyPr>
          <a:lstStyle>
            <a:lvl1pPr marL="457200" lvl="0" indent="-393700" algn="l">
              <a:lnSpc>
                <a:spcPct val="100000"/>
              </a:lnSpc>
              <a:spcBef>
                <a:spcPts val="520"/>
              </a:spcBef>
              <a:spcAft>
                <a:spcPts val="0"/>
              </a:spcAft>
              <a:buSzPts val="2600"/>
              <a:buFont typeface="Noto Sans Symbols"/>
              <a:buChar char="▪"/>
              <a:defRPr>
                <a:latin typeface="Arial"/>
                <a:ea typeface="Arial"/>
                <a:cs typeface="Arial"/>
                <a:sym typeface="Arial"/>
              </a:defRPr>
            </a:lvl1pPr>
            <a:lvl2pPr marL="914400" lvl="1" indent="-345440" algn="l">
              <a:lnSpc>
                <a:spcPct val="100000"/>
              </a:lnSpc>
              <a:spcBef>
                <a:spcPts val="460"/>
              </a:spcBef>
              <a:spcAft>
                <a:spcPts val="0"/>
              </a:spcAft>
              <a:buClr>
                <a:srgbClr val="595959"/>
              </a:buClr>
              <a:buSzPts val="1840"/>
              <a:buFont typeface="Noto Sans Symbols"/>
              <a:buChar char="▪"/>
              <a:defRPr>
                <a:latin typeface="Arial"/>
                <a:ea typeface="Arial"/>
                <a:cs typeface="Arial"/>
                <a:sym typeface="Arial"/>
              </a:defRPr>
            </a:lvl2pPr>
            <a:lvl3pPr marL="1371600" lvl="2" indent="-325119" algn="l">
              <a:lnSpc>
                <a:spcPct val="100000"/>
              </a:lnSpc>
              <a:spcBef>
                <a:spcPts val="380"/>
              </a:spcBef>
              <a:spcAft>
                <a:spcPts val="0"/>
              </a:spcAft>
              <a:buClr>
                <a:srgbClr val="A5A5A5"/>
              </a:buClr>
              <a:buSzPts val="1520"/>
              <a:buFont typeface="Noto Sans Symbols"/>
              <a:buChar char="▪"/>
              <a:defRPr>
                <a:latin typeface="Arial"/>
                <a:ea typeface="Arial"/>
                <a:cs typeface="Arial"/>
                <a:sym typeface="Arial"/>
              </a:defRPr>
            </a:lvl3pPr>
            <a:lvl4pPr marL="1828800" lvl="3" indent="-330200" algn="l">
              <a:lnSpc>
                <a:spcPct val="100000"/>
              </a:lnSpc>
              <a:spcBef>
                <a:spcPts val="320"/>
              </a:spcBef>
              <a:spcAft>
                <a:spcPts val="0"/>
              </a:spcAft>
              <a:buSzPts val="1600"/>
              <a:buChar char="–"/>
              <a:defRPr>
                <a:latin typeface="Gill Sans"/>
                <a:ea typeface="Gill Sans"/>
                <a:cs typeface="Gill Sans"/>
                <a:sym typeface="Gill Sans"/>
              </a:defRPr>
            </a:lvl4pPr>
            <a:lvl5pPr marL="2286000" lvl="4" indent="-330200" algn="l">
              <a:lnSpc>
                <a:spcPct val="100000"/>
              </a:lnSpc>
              <a:spcBef>
                <a:spcPts val="320"/>
              </a:spcBef>
              <a:spcAft>
                <a:spcPts val="0"/>
              </a:spcAft>
              <a:buSzPts val="1600"/>
              <a:buChar char="»"/>
              <a:defRPr>
                <a:latin typeface="Gill Sans"/>
                <a:ea typeface="Gill Sans"/>
                <a:cs typeface="Gill Sans"/>
                <a:sym typeface="Gill Sans"/>
              </a:defRPr>
            </a:lvl5pPr>
            <a:lvl6pPr marL="2743200" lvl="5" indent="-330200" algn="l">
              <a:lnSpc>
                <a:spcPct val="100000"/>
              </a:lnSpc>
              <a:spcBef>
                <a:spcPts val="320"/>
              </a:spcBef>
              <a:spcAft>
                <a:spcPts val="0"/>
              </a:spcAft>
              <a:buSzPts val="1600"/>
              <a:buChar char="»"/>
              <a:defRPr/>
            </a:lvl6pPr>
            <a:lvl7pPr marL="3200400" lvl="6" indent="-330200" algn="l">
              <a:lnSpc>
                <a:spcPct val="100000"/>
              </a:lnSpc>
              <a:spcBef>
                <a:spcPts val="320"/>
              </a:spcBef>
              <a:spcAft>
                <a:spcPts val="0"/>
              </a:spcAft>
              <a:buSzPts val="1600"/>
              <a:buChar char="»"/>
              <a:defRPr/>
            </a:lvl7pPr>
            <a:lvl8pPr marL="3657600" lvl="7" indent="-330200" algn="l">
              <a:lnSpc>
                <a:spcPct val="100000"/>
              </a:lnSpc>
              <a:spcBef>
                <a:spcPts val="320"/>
              </a:spcBef>
              <a:spcAft>
                <a:spcPts val="0"/>
              </a:spcAft>
              <a:buSzPts val="1600"/>
              <a:buChar char="»"/>
              <a:defRPr/>
            </a:lvl8pPr>
            <a:lvl9pPr marL="4114800" lvl="8" indent="-330200" algn="l">
              <a:lnSpc>
                <a:spcPct val="100000"/>
              </a:lnSpc>
              <a:spcBef>
                <a:spcPts val="320"/>
              </a:spcBef>
              <a:spcAft>
                <a:spcPts val="0"/>
              </a:spcAft>
              <a:buSzPts val="1600"/>
              <a:buChar char="»"/>
              <a:defRPr/>
            </a:lvl9pPr>
          </a:lstStyle>
          <a:p>
            <a:endParaRPr/>
          </a:p>
        </p:txBody>
      </p:sp>
      <p:sp>
        <p:nvSpPr>
          <p:cNvPr id="48" name="Google Shape;48;p65"/>
          <p:cNvSpPr txBox="1">
            <a:spLocks noGrp="1"/>
          </p:cNvSpPr>
          <p:nvPr>
            <p:ph type="body" idx="2"/>
          </p:nvPr>
        </p:nvSpPr>
        <p:spPr>
          <a:xfrm>
            <a:off x="4800600" y="1564673"/>
            <a:ext cx="3886200" cy="3140679"/>
          </a:xfrm>
          <a:prstGeom prst="rect">
            <a:avLst/>
          </a:prstGeom>
          <a:noFill/>
          <a:ln>
            <a:noFill/>
          </a:ln>
        </p:spPr>
        <p:txBody>
          <a:bodyPr spcFirstLastPara="1" wrap="square" lIns="73250" tIns="36625" rIns="73250" bIns="36625" anchor="t" anchorCtr="0">
            <a:normAutofit/>
          </a:bodyPr>
          <a:lstStyle>
            <a:lvl1pPr marL="457200" lvl="0" indent="-393700" algn="l">
              <a:lnSpc>
                <a:spcPct val="100000"/>
              </a:lnSpc>
              <a:spcBef>
                <a:spcPts val="520"/>
              </a:spcBef>
              <a:spcAft>
                <a:spcPts val="0"/>
              </a:spcAft>
              <a:buSzPts val="2600"/>
              <a:buFont typeface="Noto Sans Symbols"/>
              <a:buChar char="▪"/>
              <a:defRPr>
                <a:latin typeface="Arial"/>
                <a:ea typeface="Arial"/>
                <a:cs typeface="Arial"/>
                <a:sym typeface="Arial"/>
              </a:defRPr>
            </a:lvl1pPr>
            <a:lvl2pPr marL="914400" lvl="1" indent="-345440" algn="l">
              <a:lnSpc>
                <a:spcPct val="100000"/>
              </a:lnSpc>
              <a:spcBef>
                <a:spcPts val="460"/>
              </a:spcBef>
              <a:spcAft>
                <a:spcPts val="0"/>
              </a:spcAft>
              <a:buClr>
                <a:srgbClr val="595959"/>
              </a:buClr>
              <a:buSzPts val="1840"/>
              <a:buFont typeface="Noto Sans Symbols"/>
              <a:buChar char="▪"/>
              <a:defRPr>
                <a:latin typeface="Arial"/>
                <a:ea typeface="Arial"/>
                <a:cs typeface="Arial"/>
                <a:sym typeface="Arial"/>
              </a:defRPr>
            </a:lvl2pPr>
            <a:lvl3pPr marL="1371600" lvl="2" indent="-325119" algn="l">
              <a:lnSpc>
                <a:spcPct val="100000"/>
              </a:lnSpc>
              <a:spcBef>
                <a:spcPts val="380"/>
              </a:spcBef>
              <a:spcAft>
                <a:spcPts val="0"/>
              </a:spcAft>
              <a:buClr>
                <a:srgbClr val="A5A5A5"/>
              </a:buClr>
              <a:buSzPts val="1520"/>
              <a:buFont typeface="Noto Sans Symbols"/>
              <a:buChar char="▪"/>
              <a:defRPr>
                <a:latin typeface="Arial"/>
                <a:ea typeface="Arial"/>
                <a:cs typeface="Arial"/>
                <a:sym typeface="Arial"/>
              </a:defRPr>
            </a:lvl3pPr>
            <a:lvl4pPr marL="1828800" lvl="3" indent="-330200" algn="l">
              <a:lnSpc>
                <a:spcPct val="100000"/>
              </a:lnSpc>
              <a:spcBef>
                <a:spcPts val="320"/>
              </a:spcBef>
              <a:spcAft>
                <a:spcPts val="0"/>
              </a:spcAft>
              <a:buSzPts val="1600"/>
              <a:buChar char="–"/>
              <a:defRPr>
                <a:latin typeface="Gill Sans"/>
                <a:ea typeface="Gill Sans"/>
                <a:cs typeface="Gill Sans"/>
                <a:sym typeface="Gill Sans"/>
              </a:defRPr>
            </a:lvl4pPr>
            <a:lvl5pPr marL="2286000" lvl="4" indent="-330200" algn="l">
              <a:lnSpc>
                <a:spcPct val="100000"/>
              </a:lnSpc>
              <a:spcBef>
                <a:spcPts val="320"/>
              </a:spcBef>
              <a:spcAft>
                <a:spcPts val="0"/>
              </a:spcAft>
              <a:buSzPts val="1600"/>
              <a:buChar char="»"/>
              <a:defRPr>
                <a:latin typeface="Gill Sans"/>
                <a:ea typeface="Gill Sans"/>
                <a:cs typeface="Gill Sans"/>
                <a:sym typeface="Gill Sans"/>
              </a:defRPr>
            </a:lvl5pPr>
            <a:lvl6pPr marL="2743200" lvl="5" indent="-330200" algn="l">
              <a:lnSpc>
                <a:spcPct val="100000"/>
              </a:lnSpc>
              <a:spcBef>
                <a:spcPts val="320"/>
              </a:spcBef>
              <a:spcAft>
                <a:spcPts val="0"/>
              </a:spcAft>
              <a:buSzPts val="1600"/>
              <a:buChar char="»"/>
              <a:defRPr/>
            </a:lvl6pPr>
            <a:lvl7pPr marL="3200400" lvl="6" indent="-330200" algn="l">
              <a:lnSpc>
                <a:spcPct val="100000"/>
              </a:lnSpc>
              <a:spcBef>
                <a:spcPts val="320"/>
              </a:spcBef>
              <a:spcAft>
                <a:spcPts val="0"/>
              </a:spcAft>
              <a:buSzPts val="1600"/>
              <a:buChar char="»"/>
              <a:defRPr/>
            </a:lvl7pPr>
            <a:lvl8pPr marL="3657600" lvl="7" indent="-330200" algn="l">
              <a:lnSpc>
                <a:spcPct val="100000"/>
              </a:lnSpc>
              <a:spcBef>
                <a:spcPts val="320"/>
              </a:spcBef>
              <a:spcAft>
                <a:spcPts val="0"/>
              </a:spcAft>
              <a:buSzPts val="1600"/>
              <a:buChar char="»"/>
              <a:defRPr/>
            </a:lvl8pPr>
            <a:lvl9pPr marL="4114800" lvl="8" indent="-330200" algn="l">
              <a:lnSpc>
                <a:spcPct val="100000"/>
              </a:lnSpc>
              <a:spcBef>
                <a:spcPts val="320"/>
              </a:spcBef>
              <a:spcAft>
                <a:spcPts val="0"/>
              </a:spcAft>
              <a:buSzPts val="1600"/>
              <a:buChar char="»"/>
              <a:defRPr/>
            </a:lvl9pPr>
          </a:lstStyle>
          <a:p>
            <a:endParaRPr/>
          </a:p>
        </p:txBody>
      </p:sp>
      <p:sp>
        <p:nvSpPr>
          <p:cNvPr id="49" name="Google Shape;49;p65"/>
          <p:cNvSpPr txBox="1">
            <a:spLocks noGrp="1"/>
          </p:cNvSpPr>
          <p:nvPr>
            <p:ph type="body" idx="3"/>
          </p:nvPr>
        </p:nvSpPr>
        <p:spPr>
          <a:xfrm>
            <a:off x="457200" y="795340"/>
            <a:ext cx="8229600" cy="769334"/>
          </a:xfrm>
          <a:prstGeom prst="rect">
            <a:avLst/>
          </a:prstGeom>
          <a:noFill/>
          <a:ln>
            <a:noFill/>
          </a:ln>
        </p:spPr>
        <p:txBody>
          <a:bodyPr spcFirstLastPara="1" wrap="square" lIns="73250" tIns="36625" rIns="73250" bIns="36625" anchor="t" anchorCtr="0">
            <a:normAutofit/>
          </a:bodyPr>
          <a:lstStyle>
            <a:lvl1pPr marL="457200" lvl="0" indent="-228600" algn="l">
              <a:lnSpc>
                <a:spcPct val="100000"/>
              </a:lnSpc>
              <a:spcBef>
                <a:spcPts val="520"/>
              </a:spcBef>
              <a:spcAft>
                <a:spcPts val="0"/>
              </a:spcAft>
              <a:buSzPts val="2600"/>
              <a:buFont typeface="Noto Sans Symbols"/>
              <a:buNone/>
              <a:defRPr sz="3000">
                <a:latin typeface="Arial"/>
                <a:ea typeface="Arial"/>
                <a:cs typeface="Arial"/>
                <a:sym typeface="Arial"/>
              </a:defRPr>
            </a:lvl1pPr>
            <a:lvl2pPr marL="914400" lvl="1" indent="-345440" algn="l">
              <a:lnSpc>
                <a:spcPct val="100000"/>
              </a:lnSpc>
              <a:spcBef>
                <a:spcPts val="460"/>
              </a:spcBef>
              <a:spcAft>
                <a:spcPts val="0"/>
              </a:spcAft>
              <a:buClr>
                <a:srgbClr val="595959"/>
              </a:buClr>
              <a:buSzPts val="1840"/>
              <a:buFont typeface="Noto Sans Symbols"/>
              <a:buChar char="▪"/>
              <a:defRPr>
                <a:latin typeface="Gill Sans"/>
                <a:ea typeface="Gill Sans"/>
                <a:cs typeface="Gill Sans"/>
                <a:sym typeface="Gill Sans"/>
              </a:defRPr>
            </a:lvl2pPr>
            <a:lvl3pPr marL="1371600" lvl="2" indent="-325119" algn="l">
              <a:lnSpc>
                <a:spcPct val="100000"/>
              </a:lnSpc>
              <a:spcBef>
                <a:spcPts val="380"/>
              </a:spcBef>
              <a:spcAft>
                <a:spcPts val="0"/>
              </a:spcAft>
              <a:buClr>
                <a:srgbClr val="A5A5A5"/>
              </a:buClr>
              <a:buSzPts val="1520"/>
              <a:buFont typeface="Noto Sans Symbols"/>
              <a:buChar char="▪"/>
              <a:defRPr>
                <a:latin typeface="Gill Sans"/>
                <a:ea typeface="Gill Sans"/>
                <a:cs typeface="Gill Sans"/>
                <a:sym typeface="Gill Sans"/>
              </a:defRPr>
            </a:lvl3pPr>
            <a:lvl4pPr marL="1828800" lvl="3" indent="-330200" algn="l">
              <a:lnSpc>
                <a:spcPct val="100000"/>
              </a:lnSpc>
              <a:spcBef>
                <a:spcPts val="320"/>
              </a:spcBef>
              <a:spcAft>
                <a:spcPts val="0"/>
              </a:spcAft>
              <a:buSzPts val="1600"/>
              <a:buChar char="–"/>
              <a:defRPr>
                <a:latin typeface="Gill Sans"/>
                <a:ea typeface="Gill Sans"/>
                <a:cs typeface="Gill Sans"/>
                <a:sym typeface="Gill Sans"/>
              </a:defRPr>
            </a:lvl4pPr>
            <a:lvl5pPr marL="2286000" lvl="4" indent="-330200" algn="l">
              <a:lnSpc>
                <a:spcPct val="100000"/>
              </a:lnSpc>
              <a:spcBef>
                <a:spcPts val="320"/>
              </a:spcBef>
              <a:spcAft>
                <a:spcPts val="0"/>
              </a:spcAft>
              <a:buSzPts val="1600"/>
              <a:buChar char="»"/>
              <a:defRPr>
                <a:latin typeface="Gill Sans"/>
                <a:ea typeface="Gill Sans"/>
                <a:cs typeface="Gill Sans"/>
                <a:sym typeface="Gill Sans"/>
              </a:defRPr>
            </a:lvl5pPr>
            <a:lvl6pPr marL="2743200" lvl="5" indent="-330200" algn="l">
              <a:lnSpc>
                <a:spcPct val="100000"/>
              </a:lnSpc>
              <a:spcBef>
                <a:spcPts val="320"/>
              </a:spcBef>
              <a:spcAft>
                <a:spcPts val="0"/>
              </a:spcAft>
              <a:buSzPts val="1600"/>
              <a:buChar char="»"/>
              <a:defRPr/>
            </a:lvl6pPr>
            <a:lvl7pPr marL="3200400" lvl="6" indent="-330200" algn="l">
              <a:lnSpc>
                <a:spcPct val="100000"/>
              </a:lnSpc>
              <a:spcBef>
                <a:spcPts val="320"/>
              </a:spcBef>
              <a:spcAft>
                <a:spcPts val="0"/>
              </a:spcAft>
              <a:buSzPts val="1600"/>
              <a:buChar char="»"/>
              <a:defRPr/>
            </a:lvl7pPr>
            <a:lvl8pPr marL="3657600" lvl="7" indent="-330200" algn="l">
              <a:lnSpc>
                <a:spcPct val="100000"/>
              </a:lnSpc>
              <a:spcBef>
                <a:spcPts val="320"/>
              </a:spcBef>
              <a:spcAft>
                <a:spcPts val="0"/>
              </a:spcAft>
              <a:buSzPts val="1600"/>
              <a:buChar char="»"/>
              <a:defRPr/>
            </a:lvl8pPr>
            <a:lvl9pPr marL="4114800" lvl="8" indent="-330200" algn="l">
              <a:lnSpc>
                <a:spcPct val="100000"/>
              </a:lnSpc>
              <a:spcBef>
                <a:spcPts val="320"/>
              </a:spcBef>
              <a:spcAft>
                <a:spcPts val="0"/>
              </a:spcAft>
              <a:buSzPts val="1600"/>
              <a:buChar char="»"/>
              <a:defRPr/>
            </a:lvl9pPr>
          </a:lstStyle>
          <a:p>
            <a:endParaRPr/>
          </a:p>
        </p:txBody>
      </p:sp>
      <p:sp>
        <p:nvSpPr>
          <p:cNvPr id="50" name="Google Shape;50;p65"/>
          <p:cNvSpPr txBox="1">
            <a:spLocks noGrp="1"/>
          </p:cNvSpPr>
          <p:nvPr>
            <p:ph type="subTitle" idx="4"/>
          </p:nvPr>
        </p:nvSpPr>
        <p:spPr>
          <a:xfrm>
            <a:off x="457200" y="35987"/>
            <a:ext cx="8229600" cy="488811"/>
          </a:xfrm>
          <a:prstGeom prst="rect">
            <a:avLst/>
          </a:prstGeom>
          <a:noFill/>
          <a:ln>
            <a:noFill/>
          </a:ln>
        </p:spPr>
        <p:txBody>
          <a:bodyPr spcFirstLastPara="1" wrap="square" lIns="73250" tIns="36625" rIns="73250" bIns="36625" anchor="t" anchorCtr="0">
            <a:normAutofit/>
          </a:bodyPr>
          <a:lstStyle>
            <a:lvl1pPr lvl="0" algn="r">
              <a:lnSpc>
                <a:spcPct val="100000"/>
              </a:lnSpc>
              <a:spcBef>
                <a:spcPts val="520"/>
              </a:spcBef>
              <a:spcAft>
                <a:spcPts val="0"/>
              </a:spcAft>
              <a:buSzPts val="2600"/>
              <a:buNone/>
              <a:defRPr b="0" i="0">
                <a:solidFill>
                  <a:schemeClr val="lt1"/>
                </a:solidFill>
                <a:latin typeface="Gill Sans"/>
                <a:ea typeface="Gill Sans"/>
                <a:cs typeface="Gill Sans"/>
                <a:sym typeface="Gill Sans"/>
              </a:defRPr>
            </a:lvl1pPr>
            <a:lvl2pPr lvl="1" algn="ctr">
              <a:lnSpc>
                <a:spcPct val="100000"/>
              </a:lnSpc>
              <a:spcBef>
                <a:spcPts val="460"/>
              </a:spcBef>
              <a:spcAft>
                <a:spcPts val="0"/>
              </a:spcAft>
              <a:buSzPts val="2300"/>
              <a:buNone/>
              <a:defRPr>
                <a:solidFill>
                  <a:srgbClr val="888888"/>
                </a:solidFill>
              </a:defRPr>
            </a:lvl2pPr>
            <a:lvl3pPr lvl="2" algn="ctr">
              <a:lnSpc>
                <a:spcPct val="100000"/>
              </a:lnSpc>
              <a:spcBef>
                <a:spcPts val="380"/>
              </a:spcBef>
              <a:spcAft>
                <a:spcPts val="0"/>
              </a:spcAft>
              <a:buSzPts val="19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320"/>
              </a:spcBef>
              <a:spcAft>
                <a:spcPts val="0"/>
              </a:spcAft>
              <a:buSzPts val="16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a:endParaRPr/>
          </a:p>
        </p:txBody>
      </p:sp>
      <p:sp>
        <p:nvSpPr>
          <p:cNvPr id="51" name="Google Shape;51;p65"/>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lide with Bullets">
    <p:spTree>
      <p:nvGrpSpPr>
        <p:cNvPr id="1" name=""/>
        <p:cNvGrpSpPr/>
        <p:nvPr/>
      </p:nvGrpSpPr>
      <p:grpSpPr>
        <a:xfrm>
          <a:off x="0" y="0"/>
          <a:ext cx="0" cy="0"/>
          <a:chOff x="0" y="0"/>
          <a:chExt cx="0" cy="0"/>
        </a:xfrm>
      </p:grpSpPr>
      <p:sp>
        <p:nvSpPr>
          <p:cNvPr id="9" name="Rectangle 8"/>
          <p:cNvSpPr/>
          <p:nvPr userDrawn="1"/>
        </p:nvSpPr>
        <p:spPr>
          <a:xfrm>
            <a:off x="0" y="0"/>
            <a:ext cx="9144000" cy="524798"/>
          </a:xfrm>
          <a:prstGeom prst="rect">
            <a:avLst/>
          </a:prstGeom>
          <a:solidFill>
            <a:srgbClr val="10253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6" name="Content Placeholder 2"/>
          <p:cNvSpPr>
            <a:spLocks noGrp="1"/>
          </p:cNvSpPr>
          <p:nvPr>
            <p:ph idx="10"/>
          </p:nvPr>
        </p:nvSpPr>
        <p:spPr>
          <a:xfrm>
            <a:off x="457200" y="801585"/>
            <a:ext cx="8229601" cy="3943850"/>
          </a:xfrm>
          <a:prstGeom prst="rect">
            <a:avLst/>
          </a:prstGeom>
        </p:spPr>
        <p:txBody>
          <a:bodyPr/>
          <a:lstStyle>
            <a:lvl1pPr marL="257175" indent="-257175">
              <a:buFont typeface="Wingdings" charset="2"/>
              <a:buChar char="§"/>
              <a:defRPr>
                <a:latin typeface="Gill Sans"/>
                <a:cs typeface="Gill Sans"/>
              </a:defRPr>
            </a:lvl1pPr>
            <a:lvl2pPr marL="728663" indent="-385763">
              <a:buClr>
                <a:schemeClr val="tx1">
                  <a:lumMod val="65000"/>
                  <a:lumOff val="35000"/>
                </a:schemeClr>
              </a:buClr>
              <a:buSzPct val="80000"/>
              <a:buFont typeface="Wingdings" charset="2"/>
              <a:buChar char="§"/>
              <a:defRPr>
                <a:latin typeface="Gill Sans"/>
                <a:cs typeface="Gill Sans"/>
              </a:defRPr>
            </a:lvl2pPr>
            <a:lvl3pPr marL="942975" indent="-257175">
              <a:buClr>
                <a:schemeClr val="bg1">
                  <a:lumMod val="65000"/>
                </a:schemeClr>
              </a:buClr>
              <a:buSzPct val="80000"/>
              <a:buFont typeface="Wingdings" charset="2"/>
              <a:buChar cha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Click to edit Master text styles</a:t>
            </a:r>
          </a:p>
          <a:p>
            <a:pPr lvl="1"/>
            <a:r>
              <a:rPr lang="en-US" dirty="0"/>
              <a:t>Second level</a:t>
            </a:r>
          </a:p>
          <a:p>
            <a:pPr lvl="2"/>
            <a:r>
              <a:rPr lang="en-US" dirty="0"/>
              <a:t>Third level</a:t>
            </a:r>
          </a:p>
        </p:txBody>
      </p:sp>
      <p:sp>
        <p:nvSpPr>
          <p:cNvPr id="7" name="Subtitle 2"/>
          <p:cNvSpPr>
            <a:spLocks noGrp="1"/>
          </p:cNvSpPr>
          <p:nvPr>
            <p:ph type="subTitle" idx="13" hasCustomPrompt="1"/>
          </p:nvPr>
        </p:nvSpPr>
        <p:spPr>
          <a:xfrm>
            <a:off x="457200" y="35987"/>
            <a:ext cx="8229600" cy="488811"/>
          </a:xfrm>
          <a:prstGeom prst="rect">
            <a:avLst/>
          </a:prstGeom>
        </p:spPr>
        <p:txBody>
          <a:bodyPr/>
          <a:lstStyle>
            <a:lvl1pPr marL="0" indent="0" algn="r">
              <a:buNone/>
              <a:defRPr b="0" i="0">
                <a:solidFill>
                  <a:schemeClr val="bg1"/>
                </a:solidFill>
                <a:latin typeface="Gill Sans Light"/>
                <a:cs typeface="Gill Sans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New Section Header</a:t>
            </a:r>
          </a:p>
        </p:txBody>
      </p:sp>
      <p:sp>
        <p:nvSpPr>
          <p:cNvPr id="5" name="Slide Number Placeholder 4"/>
          <p:cNvSpPr>
            <a:spLocks noGrp="1"/>
          </p:cNvSpPr>
          <p:nvPr>
            <p:ph type="sldNum" sz="quarter" idx="14"/>
          </p:nvPr>
        </p:nvSpPr>
        <p:spPr/>
        <p:txBody>
          <a:bodyPr/>
          <a:lstStyle>
            <a:lvl1pPr>
              <a:defRPr sz="1800">
                <a:solidFill>
                  <a:schemeClr val="tx1"/>
                </a:solidFill>
              </a:defRPr>
            </a:lvl1pPr>
          </a:lstStyle>
          <a:p>
            <a:fld id="{C52E4E49-E3E8-614E-8064-37D27D75C3C6}" type="slidenum">
              <a:rPr lang="en-US" smtClean="0"/>
              <a:pPr/>
              <a:t>‹#›</a:t>
            </a:fld>
            <a:endParaRPr lang="en-US" dirty="0"/>
          </a:p>
        </p:txBody>
      </p:sp>
    </p:spTree>
    <p:extLst>
      <p:ext uri="{BB962C8B-B14F-4D97-AF65-F5344CB8AC3E}">
        <p14:creationId xmlns:p14="http://schemas.microsoft.com/office/powerpoint/2010/main" val="118008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lide with Bullets">
    <p:spTree>
      <p:nvGrpSpPr>
        <p:cNvPr id="1" name=""/>
        <p:cNvGrpSpPr/>
        <p:nvPr/>
      </p:nvGrpSpPr>
      <p:grpSpPr>
        <a:xfrm>
          <a:off x="0" y="0"/>
          <a:ext cx="0" cy="0"/>
          <a:chOff x="0" y="0"/>
          <a:chExt cx="0" cy="0"/>
        </a:xfrm>
      </p:grpSpPr>
      <p:sp>
        <p:nvSpPr>
          <p:cNvPr id="9" name="Rectangle 8"/>
          <p:cNvSpPr/>
          <p:nvPr userDrawn="1"/>
        </p:nvSpPr>
        <p:spPr>
          <a:xfrm>
            <a:off x="0" y="0"/>
            <a:ext cx="9144000" cy="524798"/>
          </a:xfrm>
          <a:prstGeom prst="rect">
            <a:avLst/>
          </a:prstGeom>
          <a:solidFill>
            <a:srgbClr val="10253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6" name="Content Placeholder 2"/>
          <p:cNvSpPr>
            <a:spLocks noGrp="1"/>
          </p:cNvSpPr>
          <p:nvPr>
            <p:ph idx="10"/>
          </p:nvPr>
        </p:nvSpPr>
        <p:spPr>
          <a:xfrm>
            <a:off x="457200" y="801585"/>
            <a:ext cx="8229601" cy="3943850"/>
          </a:xfrm>
          <a:prstGeom prst="rect">
            <a:avLst/>
          </a:prstGeom>
        </p:spPr>
        <p:txBody>
          <a:bodyPr/>
          <a:lstStyle>
            <a:lvl1pPr marL="257175" indent="-257175">
              <a:buFont typeface="Wingdings" charset="2"/>
              <a:buChar char="§"/>
              <a:defRPr>
                <a:latin typeface="Gill Sans"/>
                <a:cs typeface="Gill Sans"/>
              </a:defRPr>
            </a:lvl1pPr>
            <a:lvl2pPr marL="728663" indent="-385763">
              <a:buClr>
                <a:schemeClr val="tx1">
                  <a:lumMod val="65000"/>
                  <a:lumOff val="35000"/>
                </a:schemeClr>
              </a:buClr>
              <a:buSzPct val="80000"/>
              <a:buFont typeface="Wingdings" charset="2"/>
              <a:buChar char="§"/>
              <a:defRPr>
                <a:latin typeface="Gill Sans"/>
                <a:cs typeface="Gill Sans"/>
              </a:defRPr>
            </a:lvl2pPr>
            <a:lvl3pPr marL="942975" indent="-257175">
              <a:buClr>
                <a:schemeClr val="bg1">
                  <a:lumMod val="65000"/>
                </a:schemeClr>
              </a:buClr>
              <a:buSzPct val="80000"/>
              <a:buFont typeface="Wingdings" charset="2"/>
              <a:buChar cha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Click to edit Master text styles</a:t>
            </a:r>
          </a:p>
          <a:p>
            <a:pPr lvl="1"/>
            <a:r>
              <a:rPr lang="en-US" dirty="0"/>
              <a:t>Second level</a:t>
            </a:r>
          </a:p>
          <a:p>
            <a:pPr lvl="2"/>
            <a:r>
              <a:rPr lang="en-US" dirty="0"/>
              <a:t>Third level</a:t>
            </a:r>
          </a:p>
        </p:txBody>
      </p:sp>
      <p:sp>
        <p:nvSpPr>
          <p:cNvPr id="7" name="Subtitle 2"/>
          <p:cNvSpPr>
            <a:spLocks noGrp="1"/>
          </p:cNvSpPr>
          <p:nvPr>
            <p:ph type="subTitle" idx="13" hasCustomPrompt="1"/>
          </p:nvPr>
        </p:nvSpPr>
        <p:spPr>
          <a:xfrm>
            <a:off x="457200" y="35987"/>
            <a:ext cx="8229600" cy="488811"/>
          </a:xfrm>
          <a:prstGeom prst="rect">
            <a:avLst/>
          </a:prstGeom>
        </p:spPr>
        <p:txBody>
          <a:bodyPr/>
          <a:lstStyle>
            <a:lvl1pPr marL="0" indent="0" algn="r">
              <a:buNone/>
              <a:defRPr b="0" i="0">
                <a:solidFill>
                  <a:schemeClr val="bg1"/>
                </a:solidFill>
                <a:latin typeface="Gill Sans Light"/>
                <a:cs typeface="Gill Sans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New Section Header</a:t>
            </a:r>
          </a:p>
        </p:txBody>
      </p:sp>
      <p:sp>
        <p:nvSpPr>
          <p:cNvPr id="5" name="Slide Number Placeholder 4"/>
          <p:cNvSpPr>
            <a:spLocks noGrp="1"/>
          </p:cNvSpPr>
          <p:nvPr>
            <p:ph type="sldNum" sz="quarter" idx="14"/>
          </p:nvPr>
        </p:nvSpPr>
        <p:spPr/>
        <p:txBody>
          <a:bodyPr/>
          <a:lstStyle>
            <a:lvl1pPr>
              <a:defRPr sz="1800">
                <a:solidFill>
                  <a:schemeClr val="tx1"/>
                </a:solidFill>
              </a:defRPr>
            </a:lvl1pPr>
          </a:lstStyle>
          <a:p>
            <a:fld id="{C52E4E49-E3E8-614E-8064-37D27D75C3C6}" type="slidenum">
              <a:rPr lang="en-US" smtClean="0"/>
              <a:pPr/>
              <a:t>‹#›</a:t>
            </a:fld>
            <a:endParaRPr lang="en-US" dirty="0"/>
          </a:p>
        </p:txBody>
      </p:sp>
    </p:spTree>
    <p:extLst>
      <p:ext uri="{BB962C8B-B14F-4D97-AF65-F5344CB8AC3E}">
        <p14:creationId xmlns:p14="http://schemas.microsoft.com/office/powerpoint/2010/main" val="115561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Slide with Bullets">
    <p:spTree>
      <p:nvGrpSpPr>
        <p:cNvPr id="1" name=""/>
        <p:cNvGrpSpPr/>
        <p:nvPr/>
      </p:nvGrpSpPr>
      <p:grpSpPr>
        <a:xfrm>
          <a:off x="0" y="0"/>
          <a:ext cx="0" cy="0"/>
          <a:chOff x="0" y="0"/>
          <a:chExt cx="0" cy="0"/>
        </a:xfrm>
      </p:grpSpPr>
      <p:sp>
        <p:nvSpPr>
          <p:cNvPr id="9" name="Rectangle 8"/>
          <p:cNvSpPr/>
          <p:nvPr userDrawn="1"/>
        </p:nvSpPr>
        <p:spPr>
          <a:xfrm>
            <a:off x="0" y="0"/>
            <a:ext cx="9144000" cy="524798"/>
          </a:xfrm>
          <a:prstGeom prst="rect">
            <a:avLst/>
          </a:prstGeom>
          <a:solidFill>
            <a:srgbClr val="10253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6" name="Content Placeholder 2"/>
          <p:cNvSpPr>
            <a:spLocks noGrp="1"/>
          </p:cNvSpPr>
          <p:nvPr>
            <p:ph idx="10"/>
          </p:nvPr>
        </p:nvSpPr>
        <p:spPr>
          <a:xfrm>
            <a:off x="457200" y="801585"/>
            <a:ext cx="8229601" cy="3943850"/>
          </a:xfrm>
          <a:prstGeom prst="rect">
            <a:avLst/>
          </a:prstGeom>
        </p:spPr>
        <p:txBody>
          <a:bodyPr/>
          <a:lstStyle>
            <a:lvl1pPr marL="257175" indent="-257175">
              <a:buFont typeface="Wingdings" charset="2"/>
              <a:buChar char="§"/>
              <a:defRPr>
                <a:latin typeface="Gill Sans"/>
                <a:cs typeface="Gill Sans"/>
              </a:defRPr>
            </a:lvl1pPr>
            <a:lvl2pPr marL="728663" indent="-385763">
              <a:buClr>
                <a:schemeClr val="tx1">
                  <a:lumMod val="65000"/>
                  <a:lumOff val="35000"/>
                </a:schemeClr>
              </a:buClr>
              <a:buSzPct val="80000"/>
              <a:buFont typeface="Wingdings" charset="2"/>
              <a:buChar char="§"/>
              <a:defRPr>
                <a:latin typeface="Gill Sans"/>
                <a:cs typeface="Gill Sans"/>
              </a:defRPr>
            </a:lvl2pPr>
            <a:lvl3pPr marL="942975" indent="-257175">
              <a:buClr>
                <a:schemeClr val="bg1">
                  <a:lumMod val="65000"/>
                </a:schemeClr>
              </a:buClr>
              <a:buSzPct val="80000"/>
              <a:buFont typeface="Wingdings" charset="2"/>
              <a:buChar char="§"/>
              <a:defRPr>
                <a:latin typeface="Gill Sans"/>
                <a:cs typeface="Gill Sans"/>
              </a:defRPr>
            </a:lvl3pPr>
            <a:lvl4pPr>
              <a:defRPr>
                <a:latin typeface="Gill Sans"/>
                <a:cs typeface="Gill Sans"/>
              </a:defRPr>
            </a:lvl4pPr>
            <a:lvl5pPr>
              <a:defRPr>
                <a:latin typeface="Gill Sans"/>
                <a:cs typeface="Gill Sans"/>
              </a:defRPr>
            </a:lvl5pPr>
          </a:lstStyle>
          <a:p>
            <a:pPr lvl="0"/>
            <a:r>
              <a:rPr lang="en-US" dirty="0"/>
              <a:t>Click to edit Master text styles</a:t>
            </a:r>
          </a:p>
          <a:p>
            <a:pPr lvl="1"/>
            <a:r>
              <a:rPr lang="en-US" dirty="0"/>
              <a:t>Second level</a:t>
            </a:r>
          </a:p>
          <a:p>
            <a:pPr lvl="2"/>
            <a:r>
              <a:rPr lang="en-US" dirty="0"/>
              <a:t>Third level</a:t>
            </a:r>
          </a:p>
        </p:txBody>
      </p:sp>
      <p:sp>
        <p:nvSpPr>
          <p:cNvPr id="7" name="Subtitle 2"/>
          <p:cNvSpPr>
            <a:spLocks noGrp="1"/>
          </p:cNvSpPr>
          <p:nvPr>
            <p:ph type="subTitle" idx="13" hasCustomPrompt="1"/>
          </p:nvPr>
        </p:nvSpPr>
        <p:spPr>
          <a:xfrm>
            <a:off x="457200" y="35987"/>
            <a:ext cx="8229600" cy="488811"/>
          </a:xfrm>
          <a:prstGeom prst="rect">
            <a:avLst/>
          </a:prstGeom>
        </p:spPr>
        <p:txBody>
          <a:bodyPr/>
          <a:lstStyle>
            <a:lvl1pPr marL="0" indent="0" algn="r">
              <a:buNone/>
              <a:defRPr b="0" i="0">
                <a:solidFill>
                  <a:schemeClr val="bg1"/>
                </a:solidFill>
                <a:latin typeface="Gill Sans Light"/>
                <a:cs typeface="Gill Sans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New Section Header</a:t>
            </a:r>
          </a:p>
        </p:txBody>
      </p:sp>
      <p:sp>
        <p:nvSpPr>
          <p:cNvPr id="5" name="Slide Number Placeholder 4"/>
          <p:cNvSpPr>
            <a:spLocks noGrp="1"/>
          </p:cNvSpPr>
          <p:nvPr>
            <p:ph type="sldNum" sz="quarter" idx="14"/>
          </p:nvPr>
        </p:nvSpPr>
        <p:spPr/>
        <p:txBody>
          <a:bodyPr/>
          <a:lstStyle>
            <a:lvl1pPr>
              <a:defRPr sz="1800">
                <a:solidFill>
                  <a:schemeClr val="tx1"/>
                </a:solidFill>
              </a:defRPr>
            </a:lvl1pPr>
          </a:lstStyle>
          <a:p>
            <a:fld id="{C52E4E49-E3E8-614E-8064-37D27D75C3C6}" type="slidenum">
              <a:rPr lang="en-US" smtClean="0"/>
              <a:pPr/>
              <a:t>‹#›</a:t>
            </a:fld>
            <a:endParaRPr lang="en-US" dirty="0"/>
          </a:p>
        </p:txBody>
      </p:sp>
    </p:spTree>
    <p:extLst>
      <p:ext uri="{BB962C8B-B14F-4D97-AF65-F5344CB8AC3E}">
        <p14:creationId xmlns:p14="http://schemas.microsoft.com/office/powerpoint/2010/main" val="146633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8D1E-29B3-0340-B6B6-AC58B39AA7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77FE6D-01A0-844D-A95F-847DCBD0AC32}"/>
              </a:ext>
            </a:extLst>
          </p:cNvPr>
          <p:cNvSpPr>
            <a:spLocks noGrp="1"/>
          </p:cNvSpPr>
          <p:nvPr>
            <p:ph type="dt" sz="half" idx="10"/>
          </p:nvPr>
        </p:nvSpPr>
        <p:spPr/>
        <p:txBody>
          <a:bodyPr/>
          <a:lstStyle/>
          <a:p>
            <a:fld id="{B0150DB6-4B21-7843-8758-CFC96C151519}" type="datetimeFigureOut">
              <a:rPr lang="en-US" smtClean="0"/>
              <a:t>4/19/2021</a:t>
            </a:fld>
            <a:endParaRPr lang="en-US"/>
          </a:p>
        </p:txBody>
      </p:sp>
      <p:sp>
        <p:nvSpPr>
          <p:cNvPr id="4" name="Footer Placeholder 3">
            <a:extLst>
              <a:ext uri="{FF2B5EF4-FFF2-40B4-BE49-F238E27FC236}">
                <a16:creationId xmlns:a16="http://schemas.microsoft.com/office/drawing/2014/main" id="{06F26DA1-2E45-5948-AF49-1D699686FA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DB18A7-63FA-7640-8D8B-72ACC117FB2A}"/>
              </a:ext>
            </a:extLst>
          </p:cNvPr>
          <p:cNvSpPr>
            <a:spLocks noGrp="1"/>
          </p:cNvSpPr>
          <p:nvPr>
            <p:ph type="sldNum" sz="quarter" idx="12"/>
          </p:nvPr>
        </p:nvSpPr>
        <p:spPr/>
        <p:txBody>
          <a:bodyPr/>
          <a:lstStyle/>
          <a:p>
            <a:fld id="{730D62F9-CBF4-EE4B-8536-DF6E3D9E85FC}" type="slidenum">
              <a:rPr lang="en-US" smtClean="0"/>
              <a:t>‹#›</a:t>
            </a:fld>
            <a:endParaRPr lang="en-US"/>
          </a:p>
        </p:txBody>
      </p:sp>
    </p:spTree>
    <p:extLst>
      <p:ext uri="{BB962C8B-B14F-4D97-AF65-F5344CB8AC3E}">
        <p14:creationId xmlns:p14="http://schemas.microsoft.com/office/powerpoint/2010/main" val="181146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p:nvPr/>
        </p:nvSpPr>
        <p:spPr>
          <a:xfrm>
            <a:off x="1" y="-1"/>
            <a:ext cx="9144001" cy="774866"/>
          </a:xfrm>
          <a:prstGeom prst="rect">
            <a:avLst/>
          </a:prstGeom>
          <a:gradFill>
            <a:gsLst>
              <a:gs pos="0">
                <a:srgbClr val="315492"/>
              </a:gs>
              <a:gs pos="25000">
                <a:srgbClr val="315492"/>
              </a:gs>
              <a:gs pos="75000">
                <a:srgbClr val="00A6E6"/>
              </a:gs>
              <a:gs pos="100000">
                <a:srgbClr val="00A6E6"/>
              </a:gs>
            </a:gsLst>
            <a:lin ang="0" scaled="0"/>
          </a:gradFill>
          <a:ln>
            <a:noFill/>
          </a:ln>
        </p:spPr>
        <p:txBody>
          <a:bodyPr spcFirstLastPara="1" wrap="square" lIns="73250" tIns="36625" rIns="73250" bIns="366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Tahoma"/>
              <a:ea typeface="Tahoma"/>
              <a:cs typeface="Tahoma"/>
              <a:sym typeface="Tahoma"/>
            </a:endParaRPr>
          </a:p>
        </p:txBody>
      </p:sp>
      <p:pic>
        <p:nvPicPr>
          <p:cNvPr id="11" name="Google Shape;11;p55" descr="ncsg_knocked-out.jpg"/>
          <p:cNvPicPr preferRelativeResize="0"/>
          <p:nvPr/>
        </p:nvPicPr>
        <p:blipFill rotWithShape="1">
          <a:blip r:embed="rId11">
            <a:alphaModFix/>
          </a:blip>
          <a:srcRect/>
          <a:stretch/>
        </p:blipFill>
        <p:spPr>
          <a:xfrm>
            <a:off x="68240" y="360778"/>
            <a:ext cx="785813" cy="788670"/>
          </a:xfrm>
          <a:prstGeom prst="rect">
            <a:avLst/>
          </a:prstGeom>
          <a:noFill/>
          <a:ln>
            <a:noFill/>
          </a:ln>
        </p:spPr>
      </p:pic>
      <p:sp>
        <p:nvSpPr>
          <p:cNvPr id="12" name="Google Shape;12;p55"/>
          <p:cNvSpPr txBox="1">
            <a:spLocks noGrp="1"/>
          </p:cNvSpPr>
          <p:nvPr>
            <p:ph type="title"/>
          </p:nvPr>
        </p:nvSpPr>
        <p:spPr>
          <a:xfrm>
            <a:off x="854054" y="0"/>
            <a:ext cx="8289946" cy="774865"/>
          </a:xfrm>
          <a:prstGeom prst="rect">
            <a:avLst/>
          </a:prstGeom>
          <a:noFill/>
          <a:ln>
            <a:noFill/>
          </a:ln>
        </p:spPr>
        <p:txBody>
          <a:bodyPr spcFirstLastPara="1" wrap="square" lIns="73250" tIns="36625" rIns="73250" bIns="36625" anchor="ctr" anchorCtr="0">
            <a:normAutofit/>
          </a:bodyPr>
          <a:lstStyle>
            <a:lvl1pPr marR="0" lvl="0" algn="ctr" rtl="0">
              <a:lnSpc>
                <a:spcPct val="100000"/>
              </a:lnSpc>
              <a:spcBef>
                <a:spcPts val="0"/>
              </a:spcBef>
              <a:spcAft>
                <a:spcPts val="0"/>
              </a:spcAft>
              <a:buClr>
                <a:srgbClr val="000000"/>
              </a:buClr>
              <a:buSzPts val="1400"/>
              <a:buFont typeface="Arial"/>
              <a:buNone/>
              <a:defRPr sz="3500" b="0" i="0" u="none" strike="noStrike" cap="none">
                <a:solidFill>
                  <a:schemeClr val="lt1"/>
                </a:solidFill>
                <a:latin typeface="Century Gothic"/>
                <a:ea typeface="Century Gothic"/>
                <a:cs typeface="Century Gothic"/>
                <a:sym typeface="Century Gothic"/>
              </a:defRPr>
            </a:lvl1pPr>
            <a:lvl2pPr marR="0" lvl="1" algn="ctr" rtl="0">
              <a:lnSpc>
                <a:spcPct val="100000"/>
              </a:lnSpc>
              <a:spcBef>
                <a:spcPts val="0"/>
              </a:spcBef>
              <a:spcAft>
                <a:spcPts val="0"/>
              </a:spcAft>
              <a:buClr>
                <a:srgbClr val="000000"/>
              </a:buClr>
              <a:buSzPts val="1400"/>
              <a:buFont typeface="Arial"/>
              <a:buNone/>
              <a:defRPr sz="35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5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5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5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35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35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35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3500" b="0" i="0" u="none" strike="noStrike" cap="none">
                <a:solidFill>
                  <a:schemeClr val="dk2"/>
                </a:solidFill>
                <a:latin typeface="Arial"/>
                <a:ea typeface="Arial"/>
                <a:cs typeface="Arial"/>
                <a:sym typeface="Arial"/>
              </a:defRPr>
            </a:lvl9pPr>
          </a:lstStyle>
          <a:p>
            <a:endParaRPr/>
          </a:p>
        </p:txBody>
      </p:sp>
      <p:sp>
        <p:nvSpPr>
          <p:cNvPr id="13" name="Google Shape;13;p55"/>
          <p:cNvSpPr txBox="1">
            <a:spLocks noGrp="1"/>
          </p:cNvSpPr>
          <p:nvPr>
            <p:ph type="body" idx="1"/>
          </p:nvPr>
        </p:nvSpPr>
        <p:spPr>
          <a:xfrm>
            <a:off x="457200" y="1200151"/>
            <a:ext cx="8229600" cy="3593306"/>
          </a:xfrm>
          <a:prstGeom prst="rect">
            <a:avLst/>
          </a:prstGeom>
          <a:noFill/>
          <a:ln>
            <a:noFill/>
          </a:ln>
        </p:spPr>
        <p:txBody>
          <a:bodyPr spcFirstLastPara="1" wrap="square" lIns="73250" tIns="36625" rIns="73250" bIns="36625" anchor="t" anchorCtr="0">
            <a:normAutofit/>
          </a:bodyPr>
          <a:lstStyle>
            <a:lvl1pPr marL="457200" marR="0" lvl="0" indent="-393700" algn="l" rtl="0">
              <a:lnSpc>
                <a:spcPct val="100000"/>
              </a:lnSpc>
              <a:spcBef>
                <a:spcPts val="520"/>
              </a:spcBef>
              <a:spcAft>
                <a:spcPts val="0"/>
              </a:spcAft>
              <a:buClr>
                <a:schemeClr val="dk1"/>
              </a:buClr>
              <a:buSzPts val="2600"/>
              <a:buFont typeface="Georgia"/>
              <a:buChar char="•"/>
              <a:defRPr sz="2600" b="0" i="0" u="none" strike="noStrike" cap="none">
                <a:solidFill>
                  <a:schemeClr val="dk1"/>
                </a:solidFill>
                <a:latin typeface="Georgia"/>
                <a:ea typeface="Georgia"/>
                <a:cs typeface="Georgia"/>
                <a:sym typeface="Georgia"/>
              </a:defRPr>
            </a:lvl1pPr>
            <a:lvl2pPr marL="914400" marR="0" lvl="1" indent="-374650" algn="l" rtl="0">
              <a:lnSpc>
                <a:spcPct val="100000"/>
              </a:lnSpc>
              <a:spcBef>
                <a:spcPts val="460"/>
              </a:spcBef>
              <a:spcAft>
                <a:spcPts val="0"/>
              </a:spcAft>
              <a:buClr>
                <a:schemeClr val="dk1"/>
              </a:buClr>
              <a:buSzPts val="2300"/>
              <a:buFont typeface="Georgia"/>
              <a:buChar char="–"/>
              <a:defRPr sz="2300" b="0" i="0" u="none" strike="noStrike" cap="none">
                <a:solidFill>
                  <a:schemeClr val="dk1"/>
                </a:solidFill>
                <a:latin typeface="Georgia"/>
                <a:ea typeface="Georgia"/>
                <a:cs typeface="Georgia"/>
                <a:sym typeface="Georgia"/>
              </a:defRPr>
            </a:lvl2pPr>
            <a:lvl3pPr marL="1371600" marR="0" lvl="2" indent="-349250" algn="l" rtl="0">
              <a:lnSpc>
                <a:spcPct val="100000"/>
              </a:lnSpc>
              <a:spcBef>
                <a:spcPts val="380"/>
              </a:spcBef>
              <a:spcAft>
                <a:spcPts val="0"/>
              </a:spcAft>
              <a:buClr>
                <a:schemeClr val="dk1"/>
              </a:buClr>
              <a:buSzPts val="1900"/>
              <a:buFont typeface="Georgia"/>
              <a:buChar char="•"/>
              <a:defRPr sz="19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Georgia"/>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Georgia"/>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Georgia"/>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Georgia"/>
              <a:buChar char="»"/>
              <a:defRPr sz="1600" b="0" i="0" u="none" strike="noStrike" cap="none">
                <a:solidFill>
                  <a:schemeClr val="dk1"/>
                </a:solidFill>
                <a:latin typeface="Georgia"/>
                <a:ea typeface="Georgia"/>
                <a:cs typeface="Georgia"/>
                <a:sym typeface="Georgia"/>
              </a:defRPr>
            </a:lvl9pPr>
          </a:lstStyle>
          <a:p>
            <a:endParaRPr/>
          </a:p>
        </p:txBody>
      </p:sp>
      <p:sp>
        <p:nvSpPr>
          <p:cNvPr id="14" name="Google Shape;14;p55"/>
          <p:cNvSpPr txBox="1">
            <a:spLocks noGrp="1"/>
          </p:cNvSpPr>
          <p:nvPr>
            <p:ph type="dt" idx="10"/>
          </p:nvPr>
        </p:nvSpPr>
        <p:spPr>
          <a:xfrm>
            <a:off x="457200" y="4857750"/>
            <a:ext cx="2133600" cy="183356"/>
          </a:xfrm>
          <a:prstGeom prst="rect">
            <a:avLst/>
          </a:prstGeom>
          <a:noFill/>
          <a:ln>
            <a:noFill/>
          </a:ln>
        </p:spPr>
        <p:txBody>
          <a:bodyPr spcFirstLastPara="1" wrap="square" lIns="73250" tIns="36625" rIns="73250" bIns="36625" anchor="t"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9pPr>
          </a:lstStyle>
          <a:p>
            <a:endParaRPr/>
          </a:p>
        </p:txBody>
      </p:sp>
      <p:sp>
        <p:nvSpPr>
          <p:cNvPr id="15" name="Google Shape;15;p55"/>
          <p:cNvSpPr txBox="1">
            <a:spLocks noGrp="1"/>
          </p:cNvSpPr>
          <p:nvPr>
            <p:ph type="ftr" idx="11"/>
          </p:nvPr>
        </p:nvSpPr>
        <p:spPr>
          <a:xfrm>
            <a:off x="3124200" y="4857750"/>
            <a:ext cx="2895600" cy="183356"/>
          </a:xfrm>
          <a:prstGeom prst="rect">
            <a:avLst/>
          </a:prstGeom>
          <a:noFill/>
          <a:ln>
            <a:noFill/>
          </a:ln>
        </p:spPr>
        <p:txBody>
          <a:bodyPr spcFirstLastPara="1" wrap="square" lIns="73250" tIns="36625" rIns="73250" bIns="36625" anchor="t" anchorCtr="0">
            <a:noAutofit/>
          </a:bodyPr>
          <a:lstStyle>
            <a:lvl1pPr marR="0" lvl="0" algn="ctr"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Tahoma"/>
                <a:ea typeface="Tahoma"/>
                <a:cs typeface="Tahoma"/>
                <a:sym typeface="Tahoma"/>
              </a:defRPr>
            </a:lvl9pPr>
          </a:lstStyle>
          <a:p>
            <a:endParaRPr/>
          </a:p>
        </p:txBody>
      </p:sp>
      <p:sp>
        <p:nvSpPr>
          <p:cNvPr id="16" name="Google Shape;16;p55"/>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8" r:id="rId6"/>
    <p:sldLayoutId id="2147483669"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Google Shape;53;p59"/>
          <p:cNvSpPr txBox="1">
            <a:spLocks noGrp="1"/>
          </p:cNvSpPr>
          <p:nvPr>
            <p:ph type="sldNum" idx="12"/>
          </p:nvPr>
        </p:nvSpPr>
        <p:spPr>
          <a:xfrm>
            <a:off x="7771658" y="4776169"/>
            <a:ext cx="915142" cy="19588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Gill Sans"/>
                <a:ea typeface="Gill Sans"/>
                <a:cs typeface="Gill Sans"/>
                <a:sym typeface="Gill Sans"/>
              </a:defRPr>
            </a:lvl1pPr>
            <a:lvl2pPr marL="0" marR="0" lvl="1" indent="0" algn="r" rtl="0">
              <a:lnSpc>
                <a:spcPct val="100000"/>
              </a:lnSpc>
              <a:spcBef>
                <a:spcPts val="0"/>
              </a:spcBef>
              <a:spcAft>
                <a:spcPts val="0"/>
              </a:spcAft>
              <a:buNone/>
              <a:defRPr sz="900" b="0" i="0" u="none" strike="noStrike" cap="none">
                <a:solidFill>
                  <a:srgbClr val="888888"/>
                </a:solidFill>
                <a:latin typeface="Gill Sans"/>
                <a:ea typeface="Gill Sans"/>
                <a:cs typeface="Gill Sans"/>
                <a:sym typeface="Gill Sans"/>
              </a:defRPr>
            </a:lvl2pPr>
            <a:lvl3pPr marL="0" marR="0" lvl="2" indent="0" algn="r" rtl="0">
              <a:lnSpc>
                <a:spcPct val="100000"/>
              </a:lnSpc>
              <a:spcBef>
                <a:spcPts val="0"/>
              </a:spcBef>
              <a:spcAft>
                <a:spcPts val="0"/>
              </a:spcAft>
              <a:buNone/>
              <a:defRPr sz="900" b="0" i="0" u="none" strike="noStrike" cap="none">
                <a:solidFill>
                  <a:srgbClr val="888888"/>
                </a:solidFill>
                <a:latin typeface="Gill Sans"/>
                <a:ea typeface="Gill Sans"/>
                <a:cs typeface="Gill Sans"/>
                <a:sym typeface="Gill Sans"/>
              </a:defRPr>
            </a:lvl3pPr>
            <a:lvl4pPr marL="0" marR="0" lvl="3" indent="0" algn="r" rtl="0">
              <a:lnSpc>
                <a:spcPct val="100000"/>
              </a:lnSpc>
              <a:spcBef>
                <a:spcPts val="0"/>
              </a:spcBef>
              <a:spcAft>
                <a:spcPts val="0"/>
              </a:spcAft>
              <a:buNone/>
              <a:defRPr sz="900" b="0" i="0" u="none" strike="noStrike" cap="none">
                <a:solidFill>
                  <a:srgbClr val="888888"/>
                </a:solidFill>
                <a:latin typeface="Gill Sans"/>
                <a:ea typeface="Gill Sans"/>
                <a:cs typeface="Gill Sans"/>
                <a:sym typeface="Gill Sans"/>
              </a:defRPr>
            </a:lvl4pPr>
            <a:lvl5pPr marL="0" marR="0" lvl="4" indent="0" algn="r" rtl="0">
              <a:lnSpc>
                <a:spcPct val="100000"/>
              </a:lnSpc>
              <a:spcBef>
                <a:spcPts val="0"/>
              </a:spcBef>
              <a:spcAft>
                <a:spcPts val="0"/>
              </a:spcAft>
              <a:buNone/>
              <a:defRPr sz="900" b="0" i="0" u="none" strike="noStrike" cap="none">
                <a:solidFill>
                  <a:srgbClr val="888888"/>
                </a:solidFill>
                <a:latin typeface="Gill Sans"/>
                <a:ea typeface="Gill Sans"/>
                <a:cs typeface="Gill Sans"/>
                <a:sym typeface="Gill Sans"/>
              </a:defRPr>
            </a:lvl5pPr>
            <a:lvl6pPr marL="0" marR="0" lvl="5" indent="0" algn="r" rtl="0">
              <a:lnSpc>
                <a:spcPct val="100000"/>
              </a:lnSpc>
              <a:spcBef>
                <a:spcPts val="0"/>
              </a:spcBef>
              <a:spcAft>
                <a:spcPts val="0"/>
              </a:spcAft>
              <a:buNone/>
              <a:defRPr sz="900" b="0" i="0" u="none" strike="noStrike" cap="none">
                <a:solidFill>
                  <a:srgbClr val="888888"/>
                </a:solidFill>
                <a:latin typeface="Gill Sans"/>
                <a:ea typeface="Gill Sans"/>
                <a:cs typeface="Gill Sans"/>
                <a:sym typeface="Gill Sans"/>
              </a:defRPr>
            </a:lvl6pPr>
            <a:lvl7pPr marL="0" marR="0" lvl="6" indent="0" algn="r" rtl="0">
              <a:lnSpc>
                <a:spcPct val="100000"/>
              </a:lnSpc>
              <a:spcBef>
                <a:spcPts val="0"/>
              </a:spcBef>
              <a:spcAft>
                <a:spcPts val="0"/>
              </a:spcAft>
              <a:buNone/>
              <a:defRPr sz="900" b="0" i="0" u="none" strike="noStrike" cap="none">
                <a:solidFill>
                  <a:srgbClr val="888888"/>
                </a:solidFill>
                <a:latin typeface="Gill Sans"/>
                <a:ea typeface="Gill Sans"/>
                <a:cs typeface="Gill Sans"/>
                <a:sym typeface="Gill Sans"/>
              </a:defRPr>
            </a:lvl7pPr>
            <a:lvl8pPr marL="0" marR="0" lvl="7" indent="0" algn="r" rtl="0">
              <a:lnSpc>
                <a:spcPct val="100000"/>
              </a:lnSpc>
              <a:spcBef>
                <a:spcPts val="0"/>
              </a:spcBef>
              <a:spcAft>
                <a:spcPts val="0"/>
              </a:spcAft>
              <a:buNone/>
              <a:defRPr sz="900" b="0" i="0" u="none" strike="noStrike" cap="none">
                <a:solidFill>
                  <a:srgbClr val="888888"/>
                </a:solidFill>
                <a:latin typeface="Gill Sans"/>
                <a:ea typeface="Gill Sans"/>
                <a:cs typeface="Gill Sans"/>
                <a:sym typeface="Gill Sans"/>
              </a:defRPr>
            </a:lvl8pPr>
            <a:lvl9pPr marL="0" marR="0" lvl="8" indent="0" algn="r" rtl="0">
              <a:lnSpc>
                <a:spcPct val="100000"/>
              </a:lnSpc>
              <a:spcBef>
                <a:spcPts val="0"/>
              </a:spcBef>
              <a:spcAft>
                <a:spcPts val="0"/>
              </a:spcAft>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ctrTitle"/>
          </p:nvPr>
        </p:nvSpPr>
        <p:spPr>
          <a:xfrm>
            <a:off x="1" y="1142791"/>
            <a:ext cx="9136734" cy="1535374"/>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1400"/>
              <a:buNone/>
            </a:pPr>
            <a:r>
              <a:rPr lang="en-US" sz="4300">
                <a:solidFill>
                  <a:srgbClr val="315492"/>
                </a:solidFill>
              </a:rPr>
              <a:t>FTA/MTA Purple Line TOD Grant: </a:t>
            </a:r>
            <a:endParaRPr sz="4300">
              <a:solidFill>
                <a:srgbClr val="315492"/>
              </a:solidFill>
            </a:endParaRPr>
          </a:p>
          <a:p>
            <a:pPr marL="0" lvl="0" indent="0" algn="ctr" rtl="0">
              <a:lnSpc>
                <a:spcPct val="100000"/>
              </a:lnSpc>
              <a:spcBef>
                <a:spcPts val="0"/>
              </a:spcBef>
              <a:spcAft>
                <a:spcPts val="0"/>
              </a:spcAft>
              <a:buSzPts val="1400"/>
              <a:buNone/>
            </a:pPr>
            <a:r>
              <a:rPr lang="en-US" sz="4300">
                <a:solidFill>
                  <a:srgbClr val="315492"/>
                </a:solidFill>
              </a:rPr>
              <a:t>Economic Development</a:t>
            </a:r>
            <a:endParaRPr sz="4300">
              <a:solidFill>
                <a:srgbClr val="315492"/>
              </a:solidFill>
              <a:latin typeface="Century Gothic"/>
              <a:ea typeface="Century Gothic"/>
              <a:cs typeface="Century Gothic"/>
              <a:sym typeface="Century Gothic"/>
            </a:endParaRPr>
          </a:p>
        </p:txBody>
      </p:sp>
      <p:sp>
        <p:nvSpPr>
          <p:cNvPr id="123" name="Google Shape;123;p1"/>
          <p:cNvSpPr txBox="1">
            <a:spLocks noGrp="1"/>
          </p:cNvSpPr>
          <p:nvPr>
            <p:ph type="subTitle" idx="1"/>
          </p:nvPr>
        </p:nvSpPr>
        <p:spPr>
          <a:xfrm>
            <a:off x="736655" y="2705024"/>
            <a:ext cx="7674100" cy="1314450"/>
          </a:xfrm>
          <a:prstGeom prst="rect">
            <a:avLst/>
          </a:prstGeom>
          <a:noFill/>
          <a:ln>
            <a:noFill/>
          </a:ln>
        </p:spPr>
        <p:txBody>
          <a:bodyPr spcFirstLastPara="1" wrap="square" lIns="73250" tIns="36625" rIns="73250" bIns="36625" anchor="t" anchorCtr="0">
            <a:normAutofit fontScale="77500" lnSpcReduction="20000"/>
          </a:bodyPr>
          <a:lstStyle/>
          <a:p>
            <a:pPr marL="0" lvl="0" indent="0" algn="ctr" rtl="0">
              <a:lnSpc>
                <a:spcPct val="100000"/>
              </a:lnSpc>
              <a:spcBef>
                <a:spcPts val="0"/>
              </a:spcBef>
              <a:spcAft>
                <a:spcPts val="0"/>
              </a:spcAft>
              <a:buClr>
                <a:srgbClr val="595959"/>
              </a:buClr>
              <a:buSzPct val="100000"/>
              <a:buFont typeface="Georgia"/>
              <a:buNone/>
            </a:pPr>
            <a:r>
              <a:rPr lang="en-US"/>
              <a:t>April 19, 2021</a:t>
            </a:r>
            <a:endParaRPr/>
          </a:p>
          <a:p>
            <a:pPr marL="0" lvl="0" indent="0" algn="ctr" rtl="0">
              <a:lnSpc>
                <a:spcPct val="100000"/>
              </a:lnSpc>
              <a:spcBef>
                <a:spcPts val="0"/>
              </a:spcBef>
              <a:spcAft>
                <a:spcPts val="0"/>
              </a:spcAft>
              <a:buClr>
                <a:srgbClr val="595959"/>
              </a:buClr>
              <a:buSzPct val="100000"/>
              <a:buFont typeface="Georgia"/>
              <a:buNone/>
            </a:pPr>
            <a:r>
              <a:rPr lang="en-US"/>
              <a:t>Engagement Meeting Round 1</a:t>
            </a:r>
            <a:endParaRPr/>
          </a:p>
          <a:p>
            <a:pPr marL="0" lvl="0" indent="0" algn="ctr" rtl="0">
              <a:lnSpc>
                <a:spcPct val="100000"/>
              </a:lnSpc>
              <a:spcBef>
                <a:spcPts val="0"/>
              </a:spcBef>
              <a:spcAft>
                <a:spcPts val="0"/>
              </a:spcAft>
              <a:buClr>
                <a:srgbClr val="595959"/>
              </a:buClr>
              <a:buSzPct val="100000"/>
              <a:buFont typeface="Georgia"/>
              <a:buNone/>
            </a:pPr>
            <a:r>
              <a:rPr lang="en-US"/>
              <a:t>1pm-3pm</a:t>
            </a:r>
            <a:br>
              <a:rPr lang="en-US"/>
            </a:br>
            <a:r>
              <a:rPr lang="en-US"/>
              <a:t>National Center for Smart Growth</a:t>
            </a:r>
            <a:endParaRPr/>
          </a:p>
          <a:p>
            <a:pPr marL="0" lvl="0" indent="0" algn="ctr" rtl="0">
              <a:lnSpc>
                <a:spcPct val="100000"/>
              </a:lnSpc>
              <a:spcBef>
                <a:spcPts val="0"/>
              </a:spcBef>
              <a:spcAft>
                <a:spcPts val="0"/>
              </a:spcAft>
              <a:buClr>
                <a:srgbClr val="595959"/>
              </a:buClr>
              <a:buSzPct val="100000"/>
              <a:buFont typeface="Georgia"/>
              <a:buNone/>
            </a:pPr>
            <a:r>
              <a:rPr lang="en-US"/>
              <a:t>University of Maryland, College Park</a:t>
            </a:r>
            <a:endParaRPr/>
          </a:p>
        </p:txBody>
      </p:sp>
      <p:pic>
        <p:nvPicPr>
          <p:cNvPr id="124" name="Google Shape;124;p1"/>
          <p:cNvPicPr preferRelativeResize="0"/>
          <p:nvPr/>
        </p:nvPicPr>
        <p:blipFill rotWithShape="1">
          <a:blip r:embed="rId3">
            <a:alphaModFix/>
          </a:blip>
          <a:srcRect/>
          <a:stretch/>
        </p:blipFill>
        <p:spPr>
          <a:xfrm>
            <a:off x="4229788" y="4046325"/>
            <a:ext cx="687824" cy="687824"/>
          </a:xfrm>
          <a:prstGeom prst="rect">
            <a:avLst/>
          </a:prstGeom>
          <a:noFill/>
          <a:ln>
            <a:noFill/>
          </a:ln>
        </p:spPr>
      </p:pic>
      <p:pic>
        <p:nvPicPr>
          <p:cNvPr id="125" name="Google Shape;125;p1"/>
          <p:cNvPicPr preferRelativeResize="0"/>
          <p:nvPr/>
        </p:nvPicPr>
        <p:blipFill rotWithShape="1">
          <a:blip r:embed="rId4">
            <a:alphaModFix/>
          </a:blip>
          <a:srcRect/>
          <a:stretch/>
        </p:blipFill>
        <p:spPr>
          <a:xfrm>
            <a:off x="7456775" y="448898"/>
            <a:ext cx="1649049" cy="563175"/>
          </a:xfrm>
          <a:prstGeom prst="rect">
            <a:avLst/>
          </a:prstGeom>
          <a:noFill/>
          <a:ln>
            <a:noFill/>
          </a:ln>
        </p:spPr>
      </p:pic>
      <p:pic>
        <p:nvPicPr>
          <p:cNvPr id="126" name="Google Shape;126;p1" descr="EcoNW Logo-01.eps"/>
          <p:cNvPicPr preferRelativeResize="0"/>
          <p:nvPr/>
        </p:nvPicPr>
        <p:blipFill rotWithShape="1">
          <a:blip r:embed="rId5">
            <a:alphaModFix/>
          </a:blip>
          <a:srcRect t="29043" b="28178"/>
          <a:stretch/>
        </p:blipFill>
        <p:spPr>
          <a:xfrm>
            <a:off x="3172056" y="448898"/>
            <a:ext cx="2799887" cy="69500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a:t>Workforce Development Goals</a:t>
            </a:r>
            <a:endParaRPr/>
          </a:p>
        </p:txBody>
      </p:sp>
      <p:sp>
        <p:nvSpPr>
          <p:cNvPr id="207" name="Google Shape;207;p10"/>
          <p:cNvSpPr txBox="1">
            <a:spLocks noGrp="1"/>
          </p:cNvSpPr>
          <p:nvPr>
            <p:ph type="body" idx="1"/>
          </p:nvPr>
        </p:nvSpPr>
        <p:spPr>
          <a:xfrm>
            <a:off x="457200" y="1200152"/>
            <a:ext cx="8229600" cy="3571874"/>
          </a:xfrm>
          <a:prstGeom prst="rect">
            <a:avLst/>
          </a:prstGeom>
          <a:noFill/>
          <a:ln>
            <a:noFill/>
          </a:ln>
        </p:spPr>
        <p:txBody>
          <a:bodyPr spcFirstLastPara="1" wrap="square" lIns="73250" tIns="36625" rIns="73250" bIns="36625" anchor="t" anchorCtr="0">
            <a:normAutofit fontScale="92500"/>
          </a:bodyPr>
          <a:lstStyle/>
          <a:p>
            <a:pPr marL="457200" lvl="0" indent="-393700" algn="l" rtl="0">
              <a:lnSpc>
                <a:spcPct val="100000"/>
              </a:lnSpc>
              <a:spcBef>
                <a:spcPts val="520"/>
              </a:spcBef>
              <a:spcAft>
                <a:spcPts val="0"/>
              </a:spcAft>
              <a:buClr>
                <a:schemeClr val="dk1"/>
              </a:buClr>
              <a:buSzPct val="108108"/>
              <a:buFont typeface="Georgia"/>
              <a:buChar char="•"/>
            </a:pPr>
            <a:r>
              <a:rPr lang="en-US"/>
              <a:t>PLCC: “build a thriving labor market”</a:t>
            </a:r>
            <a:endParaRPr/>
          </a:p>
          <a:p>
            <a:pPr marL="914400" lvl="1" indent="-374650" algn="l" rtl="0">
              <a:lnSpc>
                <a:spcPct val="100000"/>
              </a:lnSpc>
              <a:spcBef>
                <a:spcPts val="460"/>
              </a:spcBef>
              <a:spcAft>
                <a:spcPts val="0"/>
              </a:spcAft>
              <a:buSzPct val="108108"/>
              <a:buChar char="–"/>
            </a:pPr>
            <a:r>
              <a:rPr lang="en-US"/>
              <a:t>individuals in the corridor can compete for higher-quality/higher-skill jobs </a:t>
            </a:r>
            <a:endParaRPr/>
          </a:p>
          <a:p>
            <a:pPr marL="914400" lvl="1" indent="-374650" algn="l" rtl="0">
              <a:lnSpc>
                <a:spcPct val="100000"/>
              </a:lnSpc>
              <a:spcBef>
                <a:spcPts val="460"/>
              </a:spcBef>
              <a:spcAft>
                <a:spcPts val="0"/>
              </a:spcAft>
              <a:buSzPct val="108108"/>
              <a:buChar char="–"/>
            </a:pPr>
            <a:r>
              <a:rPr lang="en-US"/>
              <a:t>employers in the corridor can compete more effectively within the regional marketplace</a:t>
            </a:r>
            <a:endParaRPr/>
          </a:p>
          <a:p>
            <a:pPr marL="457200" lvl="0" indent="-393700" algn="l" rtl="0">
              <a:lnSpc>
                <a:spcPct val="100000"/>
              </a:lnSpc>
              <a:spcBef>
                <a:spcPts val="520"/>
              </a:spcBef>
              <a:spcAft>
                <a:spcPts val="0"/>
              </a:spcAft>
              <a:buClr>
                <a:schemeClr val="dk1"/>
              </a:buClr>
              <a:buSzPct val="108108"/>
              <a:buFont typeface="Georgia"/>
              <a:buChar char="•"/>
            </a:pPr>
            <a:r>
              <a:rPr lang="en-US"/>
              <a:t>Related objectives:</a:t>
            </a:r>
            <a:endParaRPr/>
          </a:p>
          <a:p>
            <a:pPr marL="914400" lvl="1" indent="-374650" algn="l" rtl="0">
              <a:lnSpc>
                <a:spcPct val="100000"/>
              </a:lnSpc>
              <a:spcBef>
                <a:spcPts val="460"/>
              </a:spcBef>
              <a:spcAft>
                <a:spcPts val="0"/>
              </a:spcAft>
              <a:buSzPct val="108108"/>
              <a:buChar char="–"/>
            </a:pPr>
            <a:r>
              <a:rPr lang="en-US"/>
              <a:t>pathways to sustainable wage jobs</a:t>
            </a:r>
            <a:endParaRPr/>
          </a:p>
          <a:p>
            <a:pPr marL="914400" lvl="1" indent="-374650" algn="l" rtl="0">
              <a:lnSpc>
                <a:spcPct val="100000"/>
              </a:lnSpc>
              <a:spcBef>
                <a:spcPts val="460"/>
              </a:spcBef>
              <a:spcAft>
                <a:spcPts val="0"/>
              </a:spcAft>
              <a:buSzPct val="108108"/>
              <a:buChar char="–"/>
            </a:pPr>
            <a:r>
              <a:rPr lang="en-US"/>
              <a:t>supporting the needs of businesses and targeted industries by connecting them with a qualified workforce</a:t>
            </a:r>
            <a:endParaRPr/>
          </a:p>
          <a:p>
            <a:pPr marL="457200" lvl="0" indent="-228600" algn="l" rtl="0">
              <a:lnSpc>
                <a:spcPct val="100000"/>
              </a:lnSpc>
              <a:spcBef>
                <a:spcPts val="520"/>
              </a:spcBef>
              <a:spcAft>
                <a:spcPts val="0"/>
              </a:spcAft>
              <a:buClr>
                <a:schemeClr val="dk1"/>
              </a:buClr>
              <a:buSzPct val="108108"/>
              <a:buFont typeface="Georgia"/>
              <a:buNone/>
            </a:pPr>
            <a:endParaRPr/>
          </a:p>
        </p:txBody>
      </p:sp>
      <p:sp>
        <p:nvSpPr>
          <p:cNvPr id="208" name="Google Shape;208;p10"/>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a:t>Workforce Development Initiatives</a:t>
            </a:r>
            <a:endParaRPr/>
          </a:p>
        </p:txBody>
      </p:sp>
      <p:sp>
        <p:nvSpPr>
          <p:cNvPr id="214" name="Google Shape;214;p11"/>
          <p:cNvSpPr txBox="1">
            <a:spLocks noGrp="1"/>
          </p:cNvSpPr>
          <p:nvPr>
            <p:ph type="body" idx="1"/>
          </p:nvPr>
        </p:nvSpPr>
        <p:spPr>
          <a:xfrm>
            <a:off x="457200" y="1200152"/>
            <a:ext cx="8229600" cy="3571874"/>
          </a:xfrm>
          <a:prstGeom prst="rect">
            <a:avLst/>
          </a:prstGeom>
          <a:noFill/>
          <a:ln>
            <a:noFill/>
          </a:ln>
        </p:spPr>
        <p:txBody>
          <a:bodyPr spcFirstLastPara="1" wrap="square" lIns="73250" tIns="36625" rIns="73250" bIns="36625" anchor="t" anchorCtr="0">
            <a:normAutofit/>
          </a:bodyPr>
          <a:lstStyle/>
          <a:p>
            <a:pPr marL="457200" lvl="0" indent="-393700" algn="l" rtl="0">
              <a:lnSpc>
                <a:spcPct val="100000"/>
              </a:lnSpc>
              <a:spcBef>
                <a:spcPts val="520"/>
              </a:spcBef>
              <a:spcAft>
                <a:spcPts val="0"/>
              </a:spcAft>
              <a:buSzPts val="2600"/>
              <a:buChar char="•"/>
            </a:pPr>
            <a:r>
              <a:rPr lang="en-US"/>
              <a:t>WorkSource Montgomery and Employ Prince George’s, Inc. occupational training</a:t>
            </a:r>
            <a:endParaRPr/>
          </a:p>
          <a:p>
            <a:pPr marL="457200" lvl="0" indent="-393700" algn="l" rtl="0">
              <a:lnSpc>
                <a:spcPct val="100000"/>
              </a:lnSpc>
              <a:spcBef>
                <a:spcPts val="520"/>
              </a:spcBef>
              <a:spcAft>
                <a:spcPts val="0"/>
              </a:spcAft>
              <a:buSzPts val="2600"/>
              <a:buChar char="•"/>
            </a:pPr>
            <a:r>
              <a:rPr lang="en-US"/>
              <a:t>Community College credit-based career and technical education (CTE) and non-credit continuing education programs</a:t>
            </a:r>
            <a:endParaRPr/>
          </a:p>
          <a:p>
            <a:pPr marL="457200" lvl="0" indent="-393700" algn="l" rtl="0">
              <a:lnSpc>
                <a:spcPct val="100000"/>
              </a:lnSpc>
              <a:spcBef>
                <a:spcPts val="520"/>
              </a:spcBef>
              <a:spcAft>
                <a:spcPts val="0"/>
              </a:spcAft>
              <a:buSzPts val="2600"/>
              <a:buChar char="•"/>
            </a:pPr>
            <a:r>
              <a:rPr lang="en-US"/>
              <a:t>Targeted programs for certain groups (e.g., 55+, immigrants, individuals with disabilities or barriers to employment)</a:t>
            </a:r>
            <a:endParaRPr/>
          </a:p>
        </p:txBody>
      </p:sp>
      <p:sp>
        <p:nvSpPr>
          <p:cNvPr id="215" name="Google Shape;215;p11"/>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11</a:t>
            </a:fld>
            <a:endParaRPr/>
          </a:p>
        </p:txBody>
      </p:sp>
      <p:sp>
        <p:nvSpPr>
          <p:cNvPr id="216" name="Google Shape;216;p11"/>
          <p:cNvSpPr/>
          <p:nvPr/>
        </p:nvSpPr>
        <p:spPr>
          <a:xfrm>
            <a:off x="922292" y="4713244"/>
            <a:ext cx="65067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7F7F7F"/>
                </a:solidFill>
                <a:latin typeface="Georgia"/>
                <a:ea typeface="Georgia"/>
                <a:cs typeface="Georgia"/>
                <a:sym typeface="Georgia"/>
              </a:rPr>
              <a:t>See something we missed? Type it in the chat and we’ll make sure it’s captured.</a:t>
            </a:r>
            <a:endParaRPr sz="1400" b="0" i="0" u="none" strike="noStrike" cap="none">
              <a:solidFill>
                <a:srgbClr val="7F7F7F"/>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1400"/>
              <a:buNone/>
            </a:pPr>
            <a:r>
              <a:rPr lang="en-US" sz="2800"/>
              <a:t>Small Business &amp; Entrepreneurship Goals</a:t>
            </a:r>
            <a:endParaRPr/>
          </a:p>
        </p:txBody>
      </p:sp>
      <p:sp>
        <p:nvSpPr>
          <p:cNvPr id="222" name="Google Shape;222;p12"/>
          <p:cNvSpPr txBox="1">
            <a:spLocks noGrp="1"/>
          </p:cNvSpPr>
          <p:nvPr>
            <p:ph type="body" idx="1"/>
          </p:nvPr>
        </p:nvSpPr>
        <p:spPr>
          <a:xfrm>
            <a:off x="457200" y="1200152"/>
            <a:ext cx="5905099" cy="3516227"/>
          </a:xfrm>
          <a:prstGeom prst="rect">
            <a:avLst/>
          </a:prstGeom>
          <a:noFill/>
          <a:ln>
            <a:noFill/>
          </a:ln>
        </p:spPr>
        <p:txBody>
          <a:bodyPr spcFirstLastPara="1" wrap="square" lIns="73250" tIns="36625" rIns="73250" bIns="36625" anchor="t" anchorCtr="0">
            <a:normAutofit fontScale="92500" lnSpcReduction="10000"/>
          </a:bodyPr>
          <a:lstStyle/>
          <a:p>
            <a:pPr marL="457200" lvl="0" indent="-393700" algn="l" rtl="0">
              <a:lnSpc>
                <a:spcPct val="100000"/>
              </a:lnSpc>
              <a:spcBef>
                <a:spcPts val="520"/>
              </a:spcBef>
              <a:spcAft>
                <a:spcPts val="0"/>
              </a:spcAft>
              <a:buClr>
                <a:schemeClr val="dk1"/>
              </a:buClr>
              <a:buSzPts val="2600"/>
              <a:buFont typeface="Georgia"/>
              <a:buChar char="•"/>
            </a:pPr>
            <a:r>
              <a:rPr lang="en-US" dirty="0"/>
              <a:t>PLCC: support and grow local businesses</a:t>
            </a:r>
            <a:endParaRPr dirty="0"/>
          </a:p>
          <a:p>
            <a:pPr marL="914400" lvl="1" indent="-374650" algn="l" rtl="0">
              <a:lnSpc>
                <a:spcPct val="100000"/>
              </a:lnSpc>
              <a:spcBef>
                <a:spcPts val="460"/>
              </a:spcBef>
              <a:spcAft>
                <a:spcPts val="0"/>
              </a:spcAft>
              <a:buSzPts val="2300"/>
              <a:buChar char="–"/>
            </a:pPr>
            <a:r>
              <a:rPr lang="en-US" dirty="0"/>
              <a:t>Focus on micro-businesses in equity areas</a:t>
            </a:r>
            <a:endParaRPr dirty="0"/>
          </a:p>
          <a:p>
            <a:pPr marL="457200" lvl="0" indent="-393700" algn="l" rtl="0">
              <a:lnSpc>
                <a:spcPct val="100000"/>
              </a:lnSpc>
              <a:spcBef>
                <a:spcPts val="520"/>
              </a:spcBef>
              <a:spcAft>
                <a:spcPts val="0"/>
              </a:spcAft>
              <a:buClr>
                <a:schemeClr val="dk1"/>
              </a:buClr>
              <a:buSzPts val="2600"/>
              <a:buFont typeface="Georgia"/>
              <a:buChar char="•"/>
            </a:pPr>
            <a:r>
              <a:rPr lang="en-US" dirty="0"/>
              <a:t>Related objectives:</a:t>
            </a:r>
            <a:endParaRPr dirty="0"/>
          </a:p>
          <a:p>
            <a:pPr marL="914400" lvl="1" indent="-374650" algn="l" rtl="0">
              <a:lnSpc>
                <a:spcPct val="100000"/>
              </a:lnSpc>
              <a:spcBef>
                <a:spcPts val="460"/>
              </a:spcBef>
              <a:spcAft>
                <a:spcPts val="0"/>
              </a:spcAft>
              <a:buSzPts val="2300"/>
              <a:buChar char="–"/>
            </a:pPr>
            <a:r>
              <a:rPr lang="en-US" dirty="0"/>
              <a:t>business attraction, retention and expansion </a:t>
            </a:r>
            <a:endParaRPr dirty="0"/>
          </a:p>
          <a:p>
            <a:pPr marL="914400" lvl="1" indent="-374650" algn="l" rtl="0">
              <a:lnSpc>
                <a:spcPct val="100000"/>
              </a:lnSpc>
              <a:spcBef>
                <a:spcPts val="460"/>
              </a:spcBef>
              <a:spcAft>
                <a:spcPts val="0"/>
              </a:spcAft>
              <a:buSzPts val="2300"/>
              <a:buChar char="–"/>
            </a:pPr>
            <a:r>
              <a:rPr lang="en-US" dirty="0"/>
              <a:t>fostering entrepreneurship &amp; innovation to support a diverse and competitive economy </a:t>
            </a:r>
            <a:endParaRPr dirty="0"/>
          </a:p>
        </p:txBody>
      </p:sp>
      <p:sp>
        <p:nvSpPr>
          <p:cNvPr id="223" name="Google Shape;223;p12"/>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
        <p:nvSpPr>
          <p:cNvPr id="2" name="Rectangle 1">
            <a:extLst>
              <a:ext uri="{FF2B5EF4-FFF2-40B4-BE49-F238E27FC236}">
                <a16:creationId xmlns:a16="http://schemas.microsoft.com/office/drawing/2014/main" id="{90781F24-A3D2-9F48-A604-60707BEE6720}"/>
              </a:ext>
            </a:extLst>
          </p:cNvPr>
          <p:cNvSpPr/>
          <p:nvPr/>
        </p:nvSpPr>
        <p:spPr>
          <a:xfrm>
            <a:off x="6362299" y="1155121"/>
            <a:ext cx="2691865" cy="2462213"/>
          </a:xfrm>
          <a:prstGeom prst="rect">
            <a:avLst/>
          </a:prstGeom>
        </p:spPr>
        <p:txBody>
          <a:bodyPr wrap="square">
            <a:spAutoFit/>
          </a:bodyPr>
          <a:lstStyle/>
          <a:p>
            <a:r>
              <a:rPr lang="en-US" u="sng" dirty="0">
                <a:solidFill>
                  <a:schemeClr val="dk1"/>
                </a:solidFill>
                <a:latin typeface="Georgia" panose="02040502050405020303" pitchFamily="18" charset="0"/>
                <a:ea typeface="Times New Roman"/>
                <a:cs typeface="Times New Roman"/>
                <a:sym typeface="Times New Roman"/>
              </a:rPr>
              <a:t>PLCC Equity Areas: </a:t>
            </a:r>
          </a:p>
          <a:p>
            <a:pPr marL="285750" indent="-285750">
              <a:buFont typeface="Arial" panose="020B0604020202020204" pitchFamily="34" charset="0"/>
              <a:buChar char="•"/>
            </a:pPr>
            <a:r>
              <a:rPr lang="en-US" dirty="0">
                <a:solidFill>
                  <a:schemeClr val="dk1"/>
                </a:solidFill>
                <a:latin typeface="Georgia" panose="02040502050405020303" pitchFamily="18" charset="0"/>
                <a:ea typeface="Times New Roman"/>
                <a:cs typeface="Times New Roman"/>
                <a:sym typeface="Times New Roman"/>
              </a:rPr>
              <a:t>Greater Riverdale</a:t>
            </a:r>
          </a:p>
          <a:p>
            <a:pPr marL="285750" indent="-285750">
              <a:buFont typeface="Arial" panose="020B0604020202020204" pitchFamily="34" charset="0"/>
              <a:buChar char="•"/>
            </a:pPr>
            <a:r>
              <a:rPr lang="en-US" dirty="0">
                <a:solidFill>
                  <a:schemeClr val="dk1"/>
                </a:solidFill>
                <a:latin typeface="Georgia" panose="02040502050405020303" pitchFamily="18" charset="0"/>
                <a:ea typeface="Times New Roman"/>
                <a:cs typeface="Times New Roman"/>
                <a:sym typeface="Times New Roman"/>
              </a:rPr>
              <a:t>Northern Gateway/Langley Park/Hyattsville</a:t>
            </a:r>
          </a:p>
          <a:p>
            <a:pPr marL="285750" indent="-285750">
              <a:buFont typeface="Arial" panose="020B0604020202020204" pitchFamily="34" charset="0"/>
              <a:buChar char="•"/>
            </a:pPr>
            <a:r>
              <a:rPr lang="en-US" dirty="0">
                <a:solidFill>
                  <a:schemeClr val="dk1"/>
                </a:solidFill>
                <a:latin typeface="Georgia" panose="02040502050405020303" pitchFamily="18" charset="0"/>
                <a:ea typeface="Times New Roman"/>
                <a:cs typeface="Times New Roman"/>
                <a:sym typeface="Times New Roman"/>
              </a:rPr>
              <a:t>Takoma/Langley Crossroads</a:t>
            </a:r>
          </a:p>
          <a:p>
            <a:pPr marL="285750" indent="-285750">
              <a:buFont typeface="Arial" panose="020B0604020202020204" pitchFamily="34" charset="0"/>
              <a:buChar char="•"/>
            </a:pPr>
            <a:r>
              <a:rPr lang="en-US" dirty="0">
                <a:solidFill>
                  <a:schemeClr val="dk1"/>
                </a:solidFill>
                <a:latin typeface="Georgia" panose="02040502050405020303" pitchFamily="18" charset="0"/>
                <a:ea typeface="Times New Roman"/>
                <a:cs typeface="Times New Roman"/>
                <a:sym typeface="Times New Roman"/>
              </a:rPr>
              <a:t>Long Branch</a:t>
            </a:r>
          </a:p>
          <a:p>
            <a:pPr marL="285750" indent="-285750">
              <a:buFont typeface="Arial" panose="020B0604020202020204" pitchFamily="34" charset="0"/>
              <a:buChar char="•"/>
            </a:pPr>
            <a:r>
              <a:rPr lang="en-US" dirty="0" err="1">
                <a:solidFill>
                  <a:schemeClr val="dk1"/>
                </a:solidFill>
                <a:latin typeface="Georgia" panose="02040502050405020303" pitchFamily="18" charset="0"/>
                <a:ea typeface="Times New Roman"/>
                <a:cs typeface="Times New Roman"/>
                <a:sym typeface="Times New Roman"/>
              </a:rPr>
              <a:t>Bonifant</a:t>
            </a:r>
            <a:r>
              <a:rPr lang="en-US" dirty="0">
                <a:solidFill>
                  <a:schemeClr val="dk1"/>
                </a:solidFill>
                <a:latin typeface="Georgia" panose="02040502050405020303" pitchFamily="18" charset="0"/>
                <a:ea typeface="Times New Roman"/>
                <a:cs typeface="Times New Roman"/>
                <a:sym typeface="Times New Roman"/>
              </a:rPr>
              <a:t> Street/Fenton Village in Silver Spring</a:t>
            </a:r>
          </a:p>
          <a:p>
            <a:pPr marL="285750" indent="-285750">
              <a:buFont typeface="Arial" panose="020B0604020202020204" pitchFamily="34" charset="0"/>
              <a:buChar char="•"/>
            </a:pPr>
            <a:r>
              <a:rPr lang="en-US" dirty="0">
                <a:solidFill>
                  <a:schemeClr val="dk1"/>
                </a:solidFill>
                <a:latin typeface="Georgia" panose="02040502050405020303" pitchFamily="18" charset="0"/>
                <a:ea typeface="Times New Roman"/>
                <a:cs typeface="Times New Roman"/>
                <a:sym typeface="Times New Roman"/>
              </a:rPr>
              <a:t>Brookville Road Business District</a:t>
            </a:r>
            <a:endParaRPr lang="en-US"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1400"/>
              <a:buNone/>
            </a:pPr>
            <a:r>
              <a:rPr lang="en-US" sz="2800"/>
              <a:t>Small Business &amp; Entrepreneurship Initiatives</a:t>
            </a:r>
            <a:endParaRPr/>
          </a:p>
        </p:txBody>
      </p:sp>
      <p:sp>
        <p:nvSpPr>
          <p:cNvPr id="229" name="Google Shape;229;p13"/>
          <p:cNvSpPr txBox="1">
            <a:spLocks noGrp="1"/>
          </p:cNvSpPr>
          <p:nvPr>
            <p:ph type="body" idx="1"/>
          </p:nvPr>
        </p:nvSpPr>
        <p:spPr>
          <a:xfrm>
            <a:off x="457200" y="1200151"/>
            <a:ext cx="8229600" cy="3750539"/>
          </a:xfrm>
          <a:prstGeom prst="rect">
            <a:avLst/>
          </a:prstGeom>
          <a:noFill/>
          <a:ln>
            <a:noFill/>
          </a:ln>
        </p:spPr>
        <p:txBody>
          <a:bodyPr spcFirstLastPara="1" wrap="square" lIns="73250" tIns="36625" rIns="73250" bIns="36625" anchor="t" anchorCtr="0">
            <a:normAutofit fontScale="47500" lnSpcReduction="20000"/>
          </a:bodyPr>
          <a:lstStyle/>
          <a:p>
            <a:pPr marL="457200" lvl="0" indent="-393700" algn="l" rtl="0">
              <a:lnSpc>
                <a:spcPct val="100000"/>
              </a:lnSpc>
              <a:spcBef>
                <a:spcPts val="520"/>
              </a:spcBef>
              <a:spcAft>
                <a:spcPts val="0"/>
              </a:spcAft>
              <a:buSzPct val="181818"/>
              <a:buChar char="•"/>
            </a:pPr>
            <a:r>
              <a:rPr lang="en-US" dirty="0"/>
              <a:t>Countywide programs</a:t>
            </a:r>
            <a:endParaRPr dirty="0"/>
          </a:p>
          <a:p>
            <a:pPr marL="914400" lvl="1" indent="-374650" algn="l" rtl="0">
              <a:lnSpc>
                <a:spcPct val="100000"/>
              </a:lnSpc>
              <a:spcBef>
                <a:spcPts val="460"/>
              </a:spcBef>
              <a:spcAft>
                <a:spcPts val="0"/>
              </a:spcAft>
              <a:buSzPct val="181818"/>
              <a:buChar char="–"/>
            </a:pPr>
            <a:r>
              <a:rPr lang="en-US" dirty="0"/>
              <a:t>Montgomery County Economic Development Corporation &amp; Prince George’s County Economic Development Corporation business assistance &amp; Business Incubator programs</a:t>
            </a:r>
            <a:endParaRPr dirty="0"/>
          </a:p>
          <a:p>
            <a:pPr marL="914400" lvl="1" indent="-374650" algn="l" rtl="0">
              <a:lnSpc>
                <a:spcPct val="100000"/>
              </a:lnSpc>
              <a:spcBef>
                <a:spcPts val="460"/>
              </a:spcBef>
              <a:spcAft>
                <a:spcPts val="0"/>
              </a:spcAft>
              <a:buSzPct val="181818"/>
              <a:buChar char="–"/>
            </a:pPr>
            <a:r>
              <a:rPr lang="en-US" dirty="0"/>
              <a:t>Montgomery County Small Business Assistance and Microloan Programs </a:t>
            </a:r>
            <a:endParaRPr dirty="0"/>
          </a:p>
          <a:p>
            <a:pPr marL="914400" lvl="1" indent="-374650" algn="l" rtl="0">
              <a:lnSpc>
                <a:spcPct val="100000"/>
              </a:lnSpc>
              <a:spcBef>
                <a:spcPts val="460"/>
              </a:spcBef>
              <a:spcAft>
                <a:spcPts val="0"/>
              </a:spcAft>
              <a:buSzPct val="181818"/>
              <a:buChar char="–"/>
            </a:pPr>
            <a:r>
              <a:rPr lang="en-US" dirty="0"/>
              <a:t>Prince George’s Small Business Growth Fund and Microenterprise Loan Fund</a:t>
            </a:r>
            <a:endParaRPr dirty="0"/>
          </a:p>
          <a:p>
            <a:pPr marL="457200" lvl="0" indent="-393700" algn="l" rtl="0">
              <a:lnSpc>
                <a:spcPct val="100000"/>
              </a:lnSpc>
              <a:spcBef>
                <a:spcPts val="520"/>
              </a:spcBef>
              <a:spcAft>
                <a:spcPts val="0"/>
              </a:spcAft>
              <a:buClr>
                <a:schemeClr val="dk1"/>
              </a:buClr>
              <a:buSzPct val="181818"/>
              <a:buFont typeface="Georgia"/>
              <a:buChar char="•"/>
            </a:pPr>
            <a:r>
              <a:rPr lang="en-US" dirty="0"/>
              <a:t>Community College programs</a:t>
            </a:r>
            <a:endParaRPr dirty="0"/>
          </a:p>
          <a:p>
            <a:pPr marL="914400" lvl="1" indent="-374650" algn="l" rtl="0">
              <a:lnSpc>
                <a:spcPct val="100000"/>
              </a:lnSpc>
              <a:spcBef>
                <a:spcPts val="460"/>
              </a:spcBef>
              <a:spcAft>
                <a:spcPts val="0"/>
              </a:spcAft>
              <a:buSzPct val="181818"/>
              <a:buChar char="–"/>
            </a:pPr>
            <a:r>
              <a:rPr lang="en-US" dirty="0"/>
              <a:t>Montgomery College’s Small Business, Entrepreneurship &amp; Licensure Programs </a:t>
            </a:r>
            <a:endParaRPr dirty="0"/>
          </a:p>
          <a:p>
            <a:pPr marL="914400" lvl="1" indent="-374650" algn="l" rtl="0">
              <a:lnSpc>
                <a:spcPct val="100000"/>
              </a:lnSpc>
              <a:spcBef>
                <a:spcPts val="460"/>
              </a:spcBef>
              <a:spcAft>
                <a:spcPts val="0"/>
              </a:spcAft>
              <a:buSzPct val="181818"/>
              <a:buChar char="–"/>
            </a:pPr>
            <a:r>
              <a:rPr lang="en-US" dirty="0"/>
              <a:t>Innovation Hub at Prince George’s Community College</a:t>
            </a:r>
            <a:endParaRPr dirty="0"/>
          </a:p>
          <a:p>
            <a:pPr marL="457200" lvl="0" indent="-393700" algn="l" rtl="0">
              <a:lnSpc>
                <a:spcPct val="100000"/>
              </a:lnSpc>
              <a:spcBef>
                <a:spcPts val="520"/>
              </a:spcBef>
              <a:spcAft>
                <a:spcPts val="0"/>
              </a:spcAft>
              <a:buSzPct val="181818"/>
              <a:buChar char="•"/>
            </a:pPr>
            <a:r>
              <a:rPr lang="en-US" dirty="0"/>
              <a:t>Other organizations </a:t>
            </a:r>
            <a:endParaRPr dirty="0"/>
          </a:p>
          <a:p>
            <a:pPr marL="914400" lvl="1" indent="-374650" algn="l" rtl="0">
              <a:lnSpc>
                <a:spcPct val="100000"/>
              </a:lnSpc>
              <a:spcBef>
                <a:spcPts val="460"/>
              </a:spcBef>
              <a:spcAft>
                <a:spcPts val="0"/>
              </a:spcAft>
              <a:buSzPct val="181818"/>
              <a:buChar char="–"/>
            </a:pPr>
            <a:r>
              <a:rPr lang="en-US" dirty="0"/>
              <a:t>Small Business Development Centers </a:t>
            </a:r>
            <a:endParaRPr dirty="0"/>
          </a:p>
          <a:p>
            <a:pPr marL="914400" lvl="1" indent="-374650" algn="l" rtl="0">
              <a:lnSpc>
                <a:spcPct val="100000"/>
              </a:lnSpc>
              <a:spcBef>
                <a:spcPts val="460"/>
              </a:spcBef>
              <a:spcAft>
                <a:spcPts val="0"/>
              </a:spcAft>
              <a:buSzPct val="181818"/>
              <a:buChar char="–"/>
            </a:pPr>
            <a:r>
              <a:rPr lang="en-US" dirty="0"/>
              <a:t>Latino Economic Development Center (LEDC) &amp; others</a:t>
            </a:r>
            <a:endParaRPr dirty="0"/>
          </a:p>
          <a:p>
            <a:pPr marL="914400" lvl="1" indent="-374650" algn="l" rtl="0">
              <a:lnSpc>
                <a:spcPct val="100000"/>
              </a:lnSpc>
              <a:spcBef>
                <a:spcPts val="460"/>
              </a:spcBef>
              <a:spcAft>
                <a:spcPts val="0"/>
              </a:spcAft>
              <a:buSzPct val="181818"/>
              <a:buChar char="–"/>
            </a:pPr>
            <a:r>
              <a:rPr lang="en-US" dirty="0"/>
              <a:t>Chambers of Commerce </a:t>
            </a:r>
            <a:endParaRPr dirty="0"/>
          </a:p>
          <a:p>
            <a:pPr marL="457200" lvl="0" indent="-393700" algn="l" rtl="0">
              <a:lnSpc>
                <a:spcPct val="100000"/>
              </a:lnSpc>
              <a:spcBef>
                <a:spcPts val="520"/>
              </a:spcBef>
              <a:spcAft>
                <a:spcPts val="0"/>
              </a:spcAft>
              <a:buClr>
                <a:schemeClr val="dk1"/>
              </a:buClr>
              <a:buSzPct val="181818"/>
              <a:buFont typeface="Georgia"/>
              <a:buChar char="•"/>
            </a:pPr>
            <a:r>
              <a:rPr lang="en-US" dirty="0"/>
              <a:t>Existing corridor-specific efforts</a:t>
            </a:r>
            <a:endParaRPr dirty="0"/>
          </a:p>
          <a:p>
            <a:pPr marL="914400" lvl="1" indent="-374650" algn="l" rtl="0">
              <a:lnSpc>
                <a:spcPct val="100000"/>
              </a:lnSpc>
              <a:spcBef>
                <a:spcPts val="460"/>
              </a:spcBef>
              <a:spcAft>
                <a:spcPts val="0"/>
              </a:spcAft>
              <a:buSzPct val="181818"/>
              <a:buChar char="–"/>
            </a:pPr>
            <a:r>
              <a:rPr lang="en-US" dirty="0"/>
              <a:t>PLCC’s Small Business Action Team: COVID recovery, construction disruptions</a:t>
            </a:r>
            <a:endParaRPr dirty="0"/>
          </a:p>
          <a:p>
            <a:pPr marL="914400" lvl="1" indent="-374650" algn="l" rtl="0">
              <a:lnSpc>
                <a:spcPct val="100000"/>
              </a:lnSpc>
              <a:spcBef>
                <a:spcPts val="460"/>
              </a:spcBef>
              <a:spcAft>
                <a:spcPts val="0"/>
              </a:spcAft>
              <a:buSzPct val="181818"/>
              <a:buChar char="–"/>
            </a:pPr>
            <a:r>
              <a:rPr lang="en-US" dirty="0"/>
              <a:t>LEDC loans for small business preservation and new entrepreneurs with additional funding from JP Morgan Chase’s Partnership for Raising Opportunity in </a:t>
            </a:r>
            <a:r>
              <a:rPr lang="en-US" dirty="0" smtClean="0"/>
              <a:t>Neighborhoods</a:t>
            </a:r>
          </a:p>
          <a:p>
            <a:pPr marL="914400" lvl="1" indent="-374650" algn="l" rtl="0">
              <a:lnSpc>
                <a:spcPct val="100000"/>
              </a:lnSpc>
              <a:spcBef>
                <a:spcPts val="460"/>
              </a:spcBef>
              <a:spcAft>
                <a:spcPts val="0"/>
              </a:spcAft>
              <a:buSzPct val="181818"/>
              <a:buChar char="–"/>
            </a:pPr>
            <a:r>
              <a:rPr lang="en-US" dirty="0" smtClean="0"/>
              <a:t>$2.5 million state allocation for small businesses in the Purple Line Corridor (passed in 2021 session)</a:t>
            </a:r>
            <a:endParaRPr dirty="0"/>
          </a:p>
          <a:p>
            <a:pPr marL="457200" lvl="0" indent="-228600" algn="l" rtl="0">
              <a:lnSpc>
                <a:spcPct val="100000"/>
              </a:lnSpc>
              <a:spcBef>
                <a:spcPts val="520"/>
              </a:spcBef>
              <a:spcAft>
                <a:spcPts val="0"/>
              </a:spcAft>
              <a:buClr>
                <a:schemeClr val="dk1"/>
              </a:buClr>
              <a:buSzPct val="181818"/>
              <a:buFont typeface="Georgia"/>
              <a:buNone/>
            </a:pPr>
            <a:endParaRPr dirty="0"/>
          </a:p>
        </p:txBody>
      </p:sp>
      <p:sp>
        <p:nvSpPr>
          <p:cNvPr id="230" name="Google Shape;230;p13"/>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13</a:t>
            </a:fld>
            <a:endParaRPr/>
          </a:p>
        </p:txBody>
      </p:sp>
      <p:sp>
        <p:nvSpPr>
          <p:cNvPr id="231" name="Google Shape;231;p13"/>
          <p:cNvSpPr/>
          <p:nvPr/>
        </p:nvSpPr>
        <p:spPr>
          <a:xfrm>
            <a:off x="922292" y="4764107"/>
            <a:ext cx="650679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7F7F7F"/>
                </a:solidFill>
                <a:latin typeface="Georgia"/>
                <a:ea typeface="Georgia"/>
                <a:cs typeface="Georgia"/>
                <a:sym typeface="Georgia"/>
              </a:rPr>
              <a:t>See something we missed? Type it in the chat and we’ll make sure it’s captured.</a:t>
            </a:r>
            <a:endParaRPr sz="1200" b="0" i="0" u="none" strike="noStrike" cap="none">
              <a:solidFill>
                <a:srgbClr val="7F7F7F"/>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a:t>Key Industries Goals</a:t>
            </a:r>
            <a:endParaRPr/>
          </a:p>
        </p:txBody>
      </p:sp>
      <p:sp>
        <p:nvSpPr>
          <p:cNvPr id="237" name="Google Shape;237;p14"/>
          <p:cNvSpPr txBox="1">
            <a:spLocks noGrp="1"/>
          </p:cNvSpPr>
          <p:nvPr>
            <p:ph type="body" idx="1"/>
          </p:nvPr>
        </p:nvSpPr>
        <p:spPr>
          <a:xfrm>
            <a:off x="457200" y="1200152"/>
            <a:ext cx="8229600" cy="3571874"/>
          </a:xfrm>
          <a:prstGeom prst="rect">
            <a:avLst/>
          </a:prstGeom>
          <a:noFill/>
          <a:ln>
            <a:noFill/>
          </a:ln>
        </p:spPr>
        <p:txBody>
          <a:bodyPr spcFirstLastPara="1" wrap="square" lIns="73250" tIns="36625" rIns="73250" bIns="36625" anchor="t" anchorCtr="0">
            <a:normAutofit fontScale="77500" lnSpcReduction="20000"/>
          </a:bodyPr>
          <a:lstStyle/>
          <a:p>
            <a:pPr marL="457200" lvl="0" indent="-393700" algn="l" rtl="0">
              <a:lnSpc>
                <a:spcPct val="100000"/>
              </a:lnSpc>
              <a:spcBef>
                <a:spcPts val="520"/>
              </a:spcBef>
              <a:spcAft>
                <a:spcPts val="0"/>
              </a:spcAft>
              <a:buClr>
                <a:schemeClr val="dk1"/>
              </a:buClr>
              <a:buSzPct val="129032"/>
              <a:buFont typeface="Georgia"/>
              <a:buChar char="•"/>
            </a:pPr>
            <a:r>
              <a:rPr lang="en-US" dirty="0"/>
              <a:t>Prince George’s County key industry clusters:</a:t>
            </a:r>
            <a:endParaRPr dirty="0"/>
          </a:p>
          <a:p>
            <a:pPr marL="914400" lvl="1" indent="-374650" algn="l" rtl="0">
              <a:lnSpc>
                <a:spcPct val="100000"/>
              </a:lnSpc>
              <a:spcBef>
                <a:spcPts val="460"/>
              </a:spcBef>
              <a:spcAft>
                <a:spcPts val="0"/>
              </a:spcAft>
              <a:buSzPct val="129032"/>
              <a:buChar char="–"/>
            </a:pPr>
            <a:r>
              <a:rPr lang="en-US" dirty="0"/>
              <a:t>Federal Government</a:t>
            </a:r>
            <a:endParaRPr dirty="0"/>
          </a:p>
          <a:p>
            <a:pPr marL="914400" lvl="1" indent="-374650" algn="l" rtl="0">
              <a:lnSpc>
                <a:spcPct val="100000"/>
              </a:lnSpc>
              <a:spcBef>
                <a:spcPts val="460"/>
              </a:spcBef>
              <a:spcAft>
                <a:spcPts val="0"/>
              </a:spcAft>
              <a:buSzPct val="129032"/>
              <a:buChar char="–"/>
            </a:pPr>
            <a:r>
              <a:rPr lang="en-US" dirty="0"/>
              <a:t>Business Services</a:t>
            </a:r>
            <a:endParaRPr dirty="0"/>
          </a:p>
          <a:p>
            <a:pPr marL="914400" lvl="1" indent="-374650" algn="l" rtl="0">
              <a:lnSpc>
                <a:spcPct val="100000"/>
              </a:lnSpc>
              <a:spcBef>
                <a:spcPts val="460"/>
              </a:spcBef>
              <a:spcAft>
                <a:spcPts val="0"/>
              </a:spcAft>
              <a:buSzPct val="129032"/>
              <a:buChar char="–"/>
            </a:pPr>
            <a:r>
              <a:rPr lang="en-US" dirty="0"/>
              <a:t>Health Care and Life Sciences</a:t>
            </a:r>
            <a:endParaRPr dirty="0"/>
          </a:p>
          <a:p>
            <a:pPr marL="914400" lvl="1" indent="-374650" algn="l" rtl="0">
              <a:lnSpc>
                <a:spcPct val="100000"/>
              </a:lnSpc>
              <a:spcBef>
                <a:spcPts val="460"/>
              </a:spcBef>
              <a:spcAft>
                <a:spcPts val="0"/>
              </a:spcAft>
              <a:buSzPct val="129032"/>
              <a:buChar char="–"/>
            </a:pPr>
            <a:r>
              <a:rPr lang="en-US" dirty="0"/>
              <a:t>Information, Communication and Electronics industries</a:t>
            </a:r>
            <a:endParaRPr dirty="0"/>
          </a:p>
          <a:p>
            <a:pPr marL="457200" lvl="0" indent="-393700" algn="l" rtl="0">
              <a:lnSpc>
                <a:spcPct val="100000"/>
              </a:lnSpc>
              <a:spcBef>
                <a:spcPts val="520"/>
              </a:spcBef>
              <a:spcAft>
                <a:spcPts val="0"/>
              </a:spcAft>
              <a:buClr>
                <a:schemeClr val="dk1"/>
              </a:buClr>
              <a:buSzPct val="129032"/>
              <a:buFont typeface="Georgia"/>
              <a:buChar char="•"/>
            </a:pPr>
            <a:r>
              <a:rPr lang="en-US" dirty="0"/>
              <a:t>Montgomery County’s economic drivers/target markets:</a:t>
            </a:r>
            <a:endParaRPr dirty="0"/>
          </a:p>
          <a:p>
            <a:pPr marL="914400" lvl="1" indent="-374650" algn="l" rtl="0">
              <a:lnSpc>
                <a:spcPct val="100000"/>
              </a:lnSpc>
              <a:spcBef>
                <a:spcPts val="460"/>
              </a:spcBef>
              <a:spcAft>
                <a:spcPts val="0"/>
              </a:spcAft>
              <a:buSzPct val="129032"/>
              <a:buChar char="–"/>
            </a:pPr>
            <a:r>
              <a:rPr lang="en-US" dirty="0"/>
              <a:t>Bio health/Biosciences</a:t>
            </a:r>
            <a:endParaRPr dirty="0"/>
          </a:p>
          <a:p>
            <a:pPr marL="914400" lvl="1" indent="-374650" algn="l" rtl="0">
              <a:lnSpc>
                <a:spcPct val="100000"/>
              </a:lnSpc>
              <a:spcBef>
                <a:spcPts val="460"/>
              </a:spcBef>
              <a:spcAft>
                <a:spcPts val="0"/>
              </a:spcAft>
              <a:buSzPct val="129032"/>
              <a:buChar char="–"/>
            </a:pPr>
            <a:r>
              <a:rPr lang="en-US" dirty="0"/>
              <a:t>Information Technology and Cybersecurity</a:t>
            </a:r>
            <a:endParaRPr dirty="0"/>
          </a:p>
          <a:p>
            <a:pPr marL="914400" lvl="1" indent="-374650" algn="l" rtl="0">
              <a:lnSpc>
                <a:spcPct val="100000"/>
              </a:lnSpc>
              <a:spcBef>
                <a:spcPts val="460"/>
              </a:spcBef>
              <a:spcAft>
                <a:spcPts val="0"/>
              </a:spcAft>
              <a:buSzPct val="129032"/>
              <a:buChar char="–"/>
            </a:pPr>
            <a:r>
              <a:rPr lang="en-US" dirty="0"/>
              <a:t>Financial Services</a:t>
            </a:r>
            <a:endParaRPr dirty="0"/>
          </a:p>
          <a:p>
            <a:pPr marL="914400" lvl="1" indent="-374650" algn="l" rtl="0">
              <a:lnSpc>
                <a:spcPct val="100000"/>
              </a:lnSpc>
              <a:spcBef>
                <a:spcPts val="460"/>
              </a:spcBef>
              <a:spcAft>
                <a:spcPts val="0"/>
              </a:spcAft>
              <a:buSzPct val="129032"/>
              <a:buChar char="–"/>
            </a:pPr>
            <a:r>
              <a:rPr lang="en-US" dirty="0"/>
              <a:t>Advanced Manufacturing</a:t>
            </a:r>
            <a:endParaRPr dirty="0"/>
          </a:p>
          <a:p>
            <a:pPr marL="914400" lvl="1" indent="-374650" algn="l" rtl="0">
              <a:lnSpc>
                <a:spcPct val="100000"/>
              </a:lnSpc>
              <a:spcBef>
                <a:spcPts val="460"/>
              </a:spcBef>
              <a:spcAft>
                <a:spcPts val="0"/>
              </a:spcAft>
              <a:buSzPct val="129032"/>
              <a:buChar char="–"/>
            </a:pPr>
            <a:r>
              <a:rPr lang="en-US" dirty="0"/>
              <a:t>Corporate/Regional HQ</a:t>
            </a:r>
            <a:endParaRPr dirty="0"/>
          </a:p>
          <a:p>
            <a:pPr marL="914400" lvl="1" indent="-374650" algn="l" rtl="0">
              <a:lnSpc>
                <a:spcPct val="100000"/>
              </a:lnSpc>
              <a:spcBef>
                <a:spcPts val="460"/>
              </a:spcBef>
              <a:spcAft>
                <a:spcPts val="0"/>
              </a:spcAft>
              <a:buSzPct val="129032"/>
              <a:buChar char="–"/>
            </a:pPr>
            <a:r>
              <a:rPr lang="en-US" dirty="0"/>
              <a:t>Entrepreneurs and Innovators </a:t>
            </a:r>
            <a:endParaRPr dirty="0"/>
          </a:p>
        </p:txBody>
      </p:sp>
      <p:sp>
        <p:nvSpPr>
          <p:cNvPr id="238" name="Google Shape;238;p14"/>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a:t>Key Industries Initiatives</a:t>
            </a:r>
            <a:endParaRPr/>
          </a:p>
        </p:txBody>
      </p:sp>
      <p:sp>
        <p:nvSpPr>
          <p:cNvPr id="244" name="Google Shape;244;p15"/>
          <p:cNvSpPr txBox="1">
            <a:spLocks noGrp="1"/>
          </p:cNvSpPr>
          <p:nvPr>
            <p:ph type="body" idx="1"/>
          </p:nvPr>
        </p:nvSpPr>
        <p:spPr>
          <a:xfrm>
            <a:off x="457200" y="1200152"/>
            <a:ext cx="8229600" cy="3571874"/>
          </a:xfrm>
          <a:prstGeom prst="rect">
            <a:avLst/>
          </a:prstGeom>
          <a:noFill/>
          <a:ln>
            <a:noFill/>
          </a:ln>
        </p:spPr>
        <p:txBody>
          <a:bodyPr spcFirstLastPara="1" wrap="square" lIns="73250" tIns="36625" rIns="73250" bIns="36625" anchor="t" anchorCtr="0">
            <a:normAutofit/>
          </a:bodyPr>
          <a:lstStyle/>
          <a:p>
            <a:pPr marL="457200" lvl="0" indent="-393700" algn="l" rtl="0">
              <a:lnSpc>
                <a:spcPct val="100000"/>
              </a:lnSpc>
              <a:spcBef>
                <a:spcPts val="520"/>
              </a:spcBef>
              <a:spcAft>
                <a:spcPts val="0"/>
              </a:spcAft>
              <a:buClr>
                <a:schemeClr val="dk1"/>
              </a:buClr>
              <a:buSzPts val="2600"/>
              <a:buFont typeface="Georgia"/>
              <a:buChar char="•"/>
            </a:pPr>
            <a:r>
              <a:rPr lang="en-US"/>
              <a:t>Prince George’s County</a:t>
            </a:r>
            <a:endParaRPr/>
          </a:p>
          <a:p>
            <a:pPr marL="914400" lvl="1" indent="-374650" algn="l" rtl="0">
              <a:lnSpc>
                <a:spcPct val="100000"/>
              </a:lnSpc>
              <a:spcBef>
                <a:spcPts val="460"/>
              </a:spcBef>
              <a:spcAft>
                <a:spcPts val="0"/>
              </a:spcAft>
              <a:buSzPts val="2300"/>
              <a:buChar char="–"/>
            </a:pPr>
            <a:r>
              <a:rPr lang="en-US"/>
              <a:t>High Technology Facilities Tax Credit </a:t>
            </a:r>
            <a:endParaRPr/>
          </a:p>
          <a:p>
            <a:pPr marL="914400" lvl="1" indent="-374650" algn="l" rtl="0">
              <a:lnSpc>
                <a:spcPct val="100000"/>
              </a:lnSpc>
              <a:spcBef>
                <a:spcPts val="460"/>
              </a:spcBef>
              <a:spcAft>
                <a:spcPts val="0"/>
              </a:spcAft>
              <a:buSzPts val="2300"/>
              <a:buChar char="–"/>
            </a:pPr>
            <a:r>
              <a:rPr lang="en-US"/>
              <a:t>Economic Development Incentive Fund</a:t>
            </a:r>
            <a:endParaRPr/>
          </a:p>
          <a:p>
            <a:pPr marL="914400" lvl="1" indent="-374650" algn="l" rtl="0">
              <a:lnSpc>
                <a:spcPct val="100000"/>
              </a:lnSpc>
              <a:spcBef>
                <a:spcPts val="460"/>
              </a:spcBef>
              <a:spcAft>
                <a:spcPts val="0"/>
              </a:spcAft>
              <a:buSzPts val="2300"/>
              <a:buChar char="–"/>
            </a:pPr>
            <a:r>
              <a:rPr lang="en-US"/>
              <a:t>New Jobs Tax Credits</a:t>
            </a:r>
            <a:endParaRPr/>
          </a:p>
          <a:p>
            <a:pPr marL="457200" lvl="0" indent="-393700" algn="l" rtl="0">
              <a:lnSpc>
                <a:spcPct val="100000"/>
              </a:lnSpc>
              <a:spcBef>
                <a:spcPts val="520"/>
              </a:spcBef>
              <a:spcAft>
                <a:spcPts val="0"/>
              </a:spcAft>
              <a:buClr>
                <a:schemeClr val="dk1"/>
              </a:buClr>
              <a:buSzPts val="2600"/>
              <a:buFont typeface="Georgia"/>
              <a:buChar char="•"/>
            </a:pPr>
            <a:r>
              <a:rPr lang="en-US"/>
              <a:t>Montgomery County</a:t>
            </a:r>
            <a:endParaRPr/>
          </a:p>
          <a:p>
            <a:pPr marL="914400" lvl="1" indent="-374650" algn="l" rtl="0">
              <a:lnSpc>
                <a:spcPct val="100000"/>
              </a:lnSpc>
              <a:spcBef>
                <a:spcPts val="460"/>
              </a:spcBef>
              <a:spcAft>
                <a:spcPts val="0"/>
              </a:spcAft>
              <a:buSzPts val="2300"/>
              <a:buChar char="–"/>
            </a:pPr>
            <a:r>
              <a:rPr lang="en-US"/>
              <a:t>Economic Development Fund Grant &amp; Loan Program </a:t>
            </a:r>
            <a:endParaRPr/>
          </a:p>
          <a:p>
            <a:pPr marL="914400" lvl="1" indent="-374650" algn="l" rtl="0">
              <a:lnSpc>
                <a:spcPct val="100000"/>
              </a:lnSpc>
              <a:spcBef>
                <a:spcPts val="460"/>
              </a:spcBef>
              <a:spcAft>
                <a:spcPts val="0"/>
              </a:spcAft>
              <a:buSzPts val="2300"/>
              <a:buChar char="–"/>
            </a:pPr>
            <a:r>
              <a:rPr lang="en-US"/>
              <a:t>SBIR/STTR Matching Grant Program </a:t>
            </a:r>
            <a:endParaRPr/>
          </a:p>
          <a:p>
            <a:pPr marL="914400" lvl="1" indent="-374650" algn="l" rtl="0">
              <a:lnSpc>
                <a:spcPct val="100000"/>
              </a:lnSpc>
              <a:spcBef>
                <a:spcPts val="460"/>
              </a:spcBef>
              <a:spcAft>
                <a:spcPts val="0"/>
              </a:spcAft>
              <a:buSzPts val="2300"/>
              <a:buChar char="–"/>
            </a:pPr>
            <a:r>
              <a:rPr lang="en-US"/>
              <a:t>Biotechnology Investor Incentive Program </a:t>
            </a:r>
            <a:endParaRPr/>
          </a:p>
        </p:txBody>
      </p:sp>
      <p:sp>
        <p:nvSpPr>
          <p:cNvPr id="245" name="Google Shape;245;p15"/>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15</a:t>
            </a:fld>
            <a:endParaRPr/>
          </a:p>
        </p:txBody>
      </p:sp>
      <p:sp>
        <p:nvSpPr>
          <p:cNvPr id="246" name="Google Shape;246;p15"/>
          <p:cNvSpPr/>
          <p:nvPr/>
        </p:nvSpPr>
        <p:spPr>
          <a:xfrm>
            <a:off x="922292" y="4713244"/>
            <a:ext cx="65067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7F7F7F"/>
                </a:solidFill>
                <a:latin typeface="Georgia"/>
                <a:ea typeface="Georgia"/>
                <a:cs typeface="Georgia"/>
                <a:sym typeface="Georgia"/>
              </a:rPr>
              <a:t>See something we missed? Type it in the chat and we’ll make sure it’s captured.</a:t>
            </a:r>
            <a:endParaRPr sz="1400" b="0" i="0" u="none" strike="noStrike" cap="none">
              <a:solidFill>
                <a:srgbClr val="7F7F7F"/>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1400"/>
              <a:buNone/>
            </a:pPr>
            <a:r>
              <a:rPr lang="en-US" sz="2800"/>
              <a:t>Other economic development incentives </a:t>
            </a:r>
            <a:endParaRPr/>
          </a:p>
        </p:txBody>
      </p:sp>
      <p:sp>
        <p:nvSpPr>
          <p:cNvPr id="252" name="Google Shape;252;p16"/>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16</a:t>
            </a:fld>
            <a:endParaRPr/>
          </a:p>
        </p:txBody>
      </p:sp>
      <p:pic>
        <p:nvPicPr>
          <p:cNvPr id="253" name="Google Shape;253;p16" descr="Map&#10;&#10;Description automatically generated"/>
          <p:cNvPicPr preferRelativeResize="0"/>
          <p:nvPr/>
        </p:nvPicPr>
        <p:blipFill rotWithShape="1">
          <a:blip r:embed="rId3">
            <a:alphaModFix/>
          </a:blip>
          <a:srcRect/>
          <a:stretch/>
        </p:blipFill>
        <p:spPr>
          <a:xfrm>
            <a:off x="1062182" y="868161"/>
            <a:ext cx="7999182" cy="4144038"/>
          </a:xfrm>
          <a:prstGeom prst="rect">
            <a:avLst/>
          </a:prstGeom>
          <a:noFill/>
          <a:ln>
            <a:noFill/>
          </a:ln>
        </p:spPr>
      </p:pic>
      <p:pic>
        <p:nvPicPr>
          <p:cNvPr id="254" name="Google Shape;254;p16" descr="Graphical user interface, application&#10;&#10;Description automatically generated"/>
          <p:cNvPicPr preferRelativeResize="0"/>
          <p:nvPr/>
        </p:nvPicPr>
        <p:blipFill rotWithShape="1">
          <a:blip r:embed="rId4">
            <a:alphaModFix/>
          </a:blip>
          <a:srcRect/>
          <a:stretch/>
        </p:blipFill>
        <p:spPr>
          <a:xfrm>
            <a:off x="82636" y="2724727"/>
            <a:ext cx="1718262" cy="2302798"/>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ctrTitle"/>
          </p:nvPr>
        </p:nvSpPr>
        <p:spPr>
          <a:xfrm>
            <a:off x="685800" y="1402080"/>
            <a:ext cx="7772400" cy="1668900"/>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sz="4400"/>
              <a:t>County / Regional Context</a:t>
            </a:r>
            <a:endParaRPr sz="4400"/>
          </a:p>
        </p:txBody>
      </p:sp>
      <p:sp>
        <p:nvSpPr>
          <p:cNvPr id="261" name="Google Shape;261;p17"/>
          <p:cNvSpPr txBox="1">
            <a:spLocks noGrp="1"/>
          </p:cNvSpPr>
          <p:nvPr>
            <p:ph type="subTitle" idx="1"/>
          </p:nvPr>
        </p:nvSpPr>
        <p:spPr>
          <a:xfrm>
            <a:off x="1371600" y="3101340"/>
            <a:ext cx="6400800" cy="1127700"/>
          </a:xfrm>
          <a:prstGeom prst="rect">
            <a:avLst/>
          </a:prstGeom>
          <a:noFill/>
          <a:ln>
            <a:noFill/>
          </a:ln>
        </p:spPr>
        <p:txBody>
          <a:bodyPr spcFirstLastPara="1" wrap="square" lIns="73250" tIns="36625" rIns="73250" bIns="36625" anchor="t" anchorCtr="0">
            <a:normAutofit fontScale="62500" lnSpcReduction="20000"/>
          </a:bodyPr>
          <a:lstStyle/>
          <a:p>
            <a:pPr marL="0" lvl="0" indent="0" algn="ctr" rtl="0">
              <a:lnSpc>
                <a:spcPct val="100000"/>
              </a:lnSpc>
              <a:spcBef>
                <a:spcPts val="520"/>
              </a:spcBef>
              <a:spcAft>
                <a:spcPts val="0"/>
              </a:spcAft>
              <a:buSzPct val="159999"/>
              <a:buNone/>
            </a:pPr>
            <a:r>
              <a:rPr lang="en-US" b="1"/>
              <a:t>Terry Moore</a:t>
            </a:r>
            <a:r>
              <a:rPr lang="en-US"/>
              <a:t>, Good Next Steps</a:t>
            </a:r>
            <a:endParaRPr/>
          </a:p>
          <a:p>
            <a:pPr marL="0" lvl="0" indent="0" algn="ctr" rtl="0">
              <a:lnSpc>
                <a:spcPct val="100000"/>
              </a:lnSpc>
              <a:spcBef>
                <a:spcPts val="520"/>
              </a:spcBef>
              <a:spcAft>
                <a:spcPts val="0"/>
              </a:spcAft>
              <a:buSzPct val="159999"/>
              <a:buNone/>
            </a:pPr>
            <a:endParaRPr b="1"/>
          </a:p>
          <a:p>
            <a:pPr marL="0" lvl="0" indent="0" algn="ctr" rtl="0">
              <a:lnSpc>
                <a:spcPct val="100000"/>
              </a:lnSpc>
              <a:spcBef>
                <a:spcPts val="520"/>
              </a:spcBef>
              <a:spcAft>
                <a:spcPts val="0"/>
              </a:spcAft>
              <a:buClr>
                <a:schemeClr val="dk1"/>
              </a:buClr>
              <a:buSzPct val="42307"/>
              <a:buFont typeface="Arial"/>
              <a:buNone/>
            </a:pPr>
            <a:r>
              <a:rPr lang="en-US"/>
              <a:t>If you have questions, please type them into the chat. We will address them during the Q&amp;A period.</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C4FE7-4863-1E43-9E90-6D9A5816515F}"/>
              </a:ext>
            </a:extLst>
          </p:cNvPr>
          <p:cNvSpPr>
            <a:spLocks noGrp="1"/>
          </p:cNvSpPr>
          <p:nvPr>
            <p:ph type="title"/>
          </p:nvPr>
        </p:nvSpPr>
        <p:spPr/>
        <p:txBody>
          <a:bodyPr>
            <a:normAutofit fontScale="90000"/>
          </a:bodyPr>
          <a:lstStyle/>
          <a:p>
            <a:r>
              <a:rPr lang="en-US" dirty="0"/>
              <a:t>National Context: 70 years of US GDP</a:t>
            </a:r>
          </a:p>
        </p:txBody>
      </p:sp>
      <p:sp>
        <p:nvSpPr>
          <p:cNvPr id="3" name="Slide Number Placeholder 2">
            <a:extLst>
              <a:ext uri="{FF2B5EF4-FFF2-40B4-BE49-F238E27FC236}">
                <a16:creationId xmlns:a16="http://schemas.microsoft.com/office/drawing/2014/main" id="{A685879A-0F1F-7141-8A67-3AC8A0D74C26}"/>
              </a:ext>
            </a:extLst>
          </p:cNvPr>
          <p:cNvSpPr>
            <a:spLocks noGrp="1"/>
          </p:cNvSpPr>
          <p:nvPr>
            <p:ph type="sldNum" idx="12"/>
          </p:nvPr>
        </p:nvSpPr>
        <p:spPr/>
        <p:txBody>
          <a:bodyPr/>
          <a:lstStyle/>
          <a:p>
            <a:fld id="{C52E4E49-E3E8-614E-8064-37D27D75C3C6}" type="slidenum">
              <a:rPr lang="en-US" smtClean="0"/>
              <a:pPr/>
              <a:t>18</a:t>
            </a:fld>
            <a:endParaRPr lang="en-US" dirty="0"/>
          </a:p>
        </p:txBody>
      </p:sp>
      <p:sp>
        <p:nvSpPr>
          <p:cNvPr id="7" name="TextBox 6">
            <a:extLst>
              <a:ext uri="{FF2B5EF4-FFF2-40B4-BE49-F238E27FC236}">
                <a16:creationId xmlns:a16="http://schemas.microsoft.com/office/drawing/2014/main" id="{CA732522-A1C4-3448-B2EF-963CBCD7B98B}"/>
              </a:ext>
            </a:extLst>
          </p:cNvPr>
          <p:cNvSpPr txBox="1"/>
          <p:nvPr/>
        </p:nvSpPr>
        <p:spPr>
          <a:xfrm>
            <a:off x="3192396" y="4562839"/>
            <a:ext cx="2757853" cy="261686"/>
          </a:xfrm>
          <a:prstGeom prst="rect">
            <a:avLst/>
          </a:prstGeom>
          <a:noFill/>
        </p:spPr>
        <p:txBody>
          <a:bodyPr wrap="square" rtlCol="0">
            <a:spAutoFit/>
          </a:bodyPr>
          <a:lstStyle/>
          <a:p>
            <a:r>
              <a:rPr lang="en-US" sz="1050" dirty="0">
                <a:solidFill>
                  <a:schemeClr val="tx1">
                    <a:lumMod val="75000"/>
                    <a:lumOff val="25000"/>
                  </a:schemeClr>
                </a:solidFill>
                <a:latin typeface="Georgia" panose="02040502050405020303" pitchFamily="18" charset="0"/>
              </a:rPr>
              <a:t>https://</a:t>
            </a:r>
            <a:r>
              <a:rPr lang="en-US" sz="1050" dirty="0" err="1">
                <a:solidFill>
                  <a:schemeClr val="tx1">
                    <a:lumMod val="75000"/>
                    <a:lumOff val="25000"/>
                  </a:schemeClr>
                </a:solidFill>
                <a:latin typeface="Georgia" panose="02040502050405020303" pitchFamily="18" charset="0"/>
              </a:rPr>
              <a:t>fred.stlouisfed.org</a:t>
            </a:r>
            <a:r>
              <a:rPr lang="en-US" sz="1050" dirty="0">
                <a:solidFill>
                  <a:schemeClr val="tx1">
                    <a:lumMod val="75000"/>
                    <a:lumOff val="25000"/>
                  </a:schemeClr>
                </a:solidFill>
                <a:latin typeface="Georgia" panose="02040502050405020303" pitchFamily="18" charset="0"/>
              </a:rPr>
              <a:t>/series/GDP</a:t>
            </a:r>
          </a:p>
        </p:txBody>
      </p:sp>
      <p:pic>
        <p:nvPicPr>
          <p:cNvPr id="9" name="Picture 8" descr="Chart, line chart&#10;&#10;Description automatically generated">
            <a:extLst>
              <a:ext uri="{FF2B5EF4-FFF2-40B4-BE49-F238E27FC236}">
                <a16:creationId xmlns:a16="http://schemas.microsoft.com/office/drawing/2014/main" id="{4D722830-7532-4344-89F0-142B46DCB3E2}"/>
              </a:ext>
            </a:extLst>
          </p:cNvPr>
          <p:cNvPicPr>
            <a:picLocks noChangeAspect="1"/>
          </p:cNvPicPr>
          <p:nvPr/>
        </p:nvPicPr>
        <p:blipFill>
          <a:blip r:embed="rId3"/>
          <a:stretch>
            <a:fillRect/>
          </a:stretch>
        </p:blipFill>
        <p:spPr>
          <a:xfrm>
            <a:off x="3207819" y="1295694"/>
            <a:ext cx="4873502" cy="3198019"/>
          </a:xfrm>
          <a:prstGeom prst="rect">
            <a:avLst/>
          </a:prstGeom>
        </p:spPr>
      </p:pic>
      <p:sp>
        <p:nvSpPr>
          <p:cNvPr id="10" name="TextBox 9">
            <a:extLst>
              <a:ext uri="{FF2B5EF4-FFF2-40B4-BE49-F238E27FC236}">
                <a16:creationId xmlns:a16="http://schemas.microsoft.com/office/drawing/2014/main" id="{88418E6A-D807-0441-B6E0-4C685FD19936}"/>
              </a:ext>
            </a:extLst>
          </p:cNvPr>
          <p:cNvSpPr txBox="1"/>
          <p:nvPr/>
        </p:nvSpPr>
        <p:spPr>
          <a:xfrm>
            <a:off x="6267726" y="4544203"/>
            <a:ext cx="1807607" cy="253916"/>
          </a:xfrm>
          <a:prstGeom prst="rect">
            <a:avLst/>
          </a:prstGeom>
          <a:noFill/>
        </p:spPr>
        <p:txBody>
          <a:bodyPr wrap="square" rtlCol="0">
            <a:spAutoFit/>
          </a:bodyPr>
          <a:lstStyle/>
          <a:p>
            <a:r>
              <a:rPr lang="en-US" sz="1050" dirty="0">
                <a:latin typeface="Georgia" panose="02040502050405020303" pitchFamily="18" charset="0"/>
              </a:rPr>
              <a:t>Grey bars = recessions</a:t>
            </a:r>
          </a:p>
        </p:txBody>
      </p:sp>
      <p:pic>
        <p:nvPicPr>
          <p:cNvPr id="12" name="Picture 11" descr="Chart, line chart&#10;&#10;Description automatically generated">
            <a:extLst>
              <a:ext uri="{FF2B5EF4-FFF2-40B4-BE49-F238E27FC236}">
                <a16:creationId xmlns:a16="http://schemas.microsoft.com/office/drawing/2014/main" id="{4626F188-B90F-1C45-B919-0E4C2FE8DD94}"/>
              </a:ext>
            </a:extLst>
          </p:cNvPr>
          <p:cNvPicPr>
            <a:picLocks noChangeAspect="1"/>
          </p:cNvPicPr>
          <p:nvPr/>
        </p:nvPicPr>
        <p:blipFill rotWithShape="1">
          <a:blip r:embed="rId3"/>
          <a:srcRect l="78415" t="5625" b="46685"/>
          <a:stretch/>
        </p:blipFill>
        <p:spPr>
          <a:xfrm>
            <a:off x="6267726" y="843522"/>
            <a:ext cx="2035969" cy="2951777"/>
          </a:xfrm>
          <a:prstGeom prst="rect">
            <a:avLst/>
          </a:prstGeom>
        </p:spPr>
      </p:pic>
      <p:sp>
        <p:nvSpPr>
          <p:cNvPr id="8" name="TextBox 7">
            <a:extLst>
              <a:ext uri="{FF2B5EF4-FFF2-40B4-BE49-F238E27FC236}">
                <a16:creationId xmlns:a16="http://schemas.microsoft.com/office/drawing/2014/main" id="{2C8B4501-3807-5342-A1C2-80FF8F0977F6}"/>
              </a:ext>
            </a:extLst>
          </p:cNvPr>
          <p:cNvSpPr txBox="1"/>
          <p:nvPr/>
        </p:nvSpPr>
        <p:spPr>
          <a:xfrm>
            <a:off x="259755" y="1392617"/>
            <a:ext cx="2835138" cy="1477328"/>
          </a:xfrm>
          <a:prstGeom prst="rect">
            <a:avLst/>
          </a:prstGeom>
          <a:noFill/>
        </p:spPr>
        <p:txBody>
          <a:bodyPr wrap="square" rtlCol="0">
            <a:spAutoFit/>
          </a:bodyPr>
          <a:lstStyle/>
          <a:p>
            <a:pPr marL="263129" indent="-263129">
              <a:tabLst>
                <a:tab pos="250031" algn="l"/>
              </a:tabLst>
            </a:pPr>
            <a:r>
              <a:rPr lang="en-US" sz="1800" dirty="0">
                <a:latin typeface="Georgia" panose="02040502050405020303" pitchFamily="18" charset="0"/>
              </a:rPr>
              <a:t>• 	Last 10 years: long period of stability, but modest growth</a:t>
            </a:r>
          </a:p>
          <a:p>
            <a:pPr marL="263129" indent="-263129">
              <a:tabLst>
                <a:tab pos="250031" algn="l"/>
              </a:tabLst>
            </a:pPr>
            <a:r>
              <a:rPr lang="en-US" sz="1800" dirty="0">
                <a:latin typeface="Georgia" panose="02040502050405020303" pitchFamily="18" charset="0"/>
              </a:rPr>
              <a:t>•	COVID-induced crash and recovery</a:t>
            </a:r>
          </a:p>
        </p:txBody>
      </p:sp>
    </p:spTree>
    <p:extLst>
      <p:ext uri="{BB962C8B-B14F-4D97-AF65-F5344CB8AC3E}">
        <p14:creationId xmlns:p14="http://schemas.microsoft.com/office/powerpoint/2010/main" val="13037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2000"/>
                                        <p:tgtEl>
                                          <p:spTgt spid="12"/>
                                        </p:tgtEl>
                                      </p:cBhvr>
                                    </p:animEffect>
                                  </p:childTnLst>
                                </p:cTn>
                              </p:par>
                              <p:par>
                                <p:cTn id="11" presetID="1" presetClass="entr" presetSubtype="0" fill="hold" grpId="0" nodeType="withEffect">
                                  <p:stCondLst>
                                    <p:cond delay="2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D266A7-CC39-8A4C-84B3-6BDAFE8963AE}"/>
              </a:ext>
            </a:extLst>
          </p:cNvPr>
          <p:cNvSpPr>
            <a:spLocks noGrp="1"/>
          </p:cNvSpPr>
          <p:nvPr>
            <p:ph type="title"/>
          </p:nvPr>
        </p:nvSpPr>
        <p:spPr/>
        <p:txBody>
          <a:bodyPr>
            <a:normAutofit/>
          </a:bodyPr>
          <a:lstStyle/>
          <a:p>
            <a:r>
              <a:rPr lang="en-US" dirty="0"/>
              <a:t>This region in the national context</a:t>
            </a:r>
          </a:p>
        </p:txBody>
      </p:sp>
      <p:sp>
        <p:nvSpPr>
          <p:cNvPr id="4" name="Content Placeholder 3">
            <a:extLst>
              <a:ext uri="{FF2B5EF4-FFF2-40B4-BE49-F238E27FC236}">
                <a16:creationId xmlns:a16="http://schemas.microsoft.com/office/drawing/2014/main" id="{64DCB02C-A2F7-B444-BFBE-A017EA7C040F}"/>
              </a:ext>
            </a:extLst>
          </p:cNvPr>
          <p:cNvSpPr>
            <a:spLocks noGrp="1"/>
          </p:cNvSpPr>
          <p:nvPr>
            <p:ph type="body" idx="1"/>
          </p:nvPr>
        </p:nvSpPr>
        <p:spPr/>
        <p:txBody>
          <a:bodyPr>
            <a:normAutofit lnSpcReduction="10000"/>
          </a:bodyPr>
          <a:lstStyle/>
          <a:p>
            <a:r>
              <a:rPr lang="en-US" dirty="0"/>
              <a:t>Near the top of the pack on many indicators of economic activity</a:t>
            </a:r>
          </a:p>
          <a:p>
            <a:pPr lvl="1"/>
            <a:r>
              <a:rPr lang="en-US" dirty="0"/>
              <a:t>Amount and density</a:t>
            </a:r>
          </a:p>
          <a:p>
            <a:pPr lvl="1"/>
            <a:r>
              <a:rPr lang="en-US" dirty="0"/>
              <a:t>Diversity  </a:t>
            </a:r>
            <a:r>
              <a:rPr lang="en-US" dirty="0">
                <a:sym typeface="Wingdings" pitchFamily="2" charset="2"/>
              </a:rPr>
              <a:t> more stability</a:t>
            </a:r>
            <a:endParaRPr lang="en-US" dirty="0"/>
          </a:p>
          <a:p>
            <a:pPr lvl="1"/>
            <a:r>
              <a:rPr lang="en-US" dirty="0"/>
              <a:t>Growth in high-value sectors</a:t>
            </a:r>
          </a:p>
          <a:p>
            <a:r>
              <a:rPr lang="en-US" dirty="0"/>
              <a:t>But always room for improvement</a:t>
            </a:r>
          </a:p>
          <a:p>
            <a:pPr lvl="1"/>
            <a:r>
              <a:rPr lang="en-US" dirty="0"/>
              <a:t>Strong regional economy in weakened national economy</a:t>
            </a:r>
          </a:p>
          <a:p>
            <a:pPr lvl="1"/>
            <a:r>
              <a:rPr lang="en-US" dirty="0"/>
              <a:t>Lower marks on distribution of benefits</a:t>
            </a:r>
          </a:p>
        </p:txBody>
      </p:sp>
      <p:sp>
        <p:nvSpPr>
          <p:cNvPr id="3" name="Slide Number Placeholder 2">
            <a:extLst>
              <a:ext uri="{FF2B5EF4-FFF2-40B4-BE49-F238E27FC236}">
                <a16:creationId xmlns:a16="http://schemas.microsoft.com/office/drawing/2014/main" id="{A685879A-0F1F-7141-8A67-3AC8A0D74C26}"/>
              </a:ext>
            </a:extLst>
          </p:cNvPr>
          <p:cNvSpPr>
            <a:spLocks noGrp="1"/>
          </p:cNvSpPr>
          <p:nvPr>
            <p:ph type="sldNum" idx="12"/>
          </p:nvPr>
        </p:nvSpPr>
        <p:spPr/>
        <p:txBody>
          <a:bodyPr/>
          <a:lstStyle/>
          <a:p>
            <a:fld id="{C52E4E49-E3E8-614E-8064-37D27D75C3C6}" type="slidenum">
              <a:rPr lang="en-US" smtClean="0"/>
              <a:pPr/>
              <a:t>19</a:t>
            </a:fld>
            <a:endParaRPr lang="en-US" dirty="0"/>
          </a:p>
        </p:txBody>
      </p:sp>
    </p:spTree>
    <p:extLst>
      <p:ext uri="{BB962C8B-B14F-4D97-AF65-F5344CB8AC3E}">
        <p14:creationId xmlns:p14="http://schemas.microsoft.com/office/powerpoint/2010/main" val="21688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868680" y="0"/>
            <a:ext cx="7406700" cy="776100"/>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a:t>Introductions</a:t>
            </a:r>
            <a:endParaRPr/>
          </a:p>
        </p:txBody>
      </p:sp>
      <p:sp>
        <p:nvSpPr>
          <p:cNvPr id="133" name="Google Shape;133;p2"/>
          <p:cNvSpPr txBox="1">
            <a:spLocks noGrp="1"/>
          </p:cNvSpPr>
          <p:nvPr>
            <p:ph type="body" idx="1"/>
          </p:nvPr>
        </p:nvSpPr>
        <p:spPr>
          <a:xfrm>
            <a:off x="457200" y="1200150"/>
            <a:ext cx="4501500" cy="3571800"/>
          </a:xfrm>
          <a:prstGeom prst="rect">
            <a:avLst/>
          </a:prstGeom>
          <a:noFill/>
          <a:ln>
            <a:noFill/>
          </a:ln>
        </p:spPr>
        <p:txBody>
          <a:bodyPr spcFirstLastPara="1" wrap="square" lIns="73250" tIns="36625" rIns="73250" bIns="36625" anchor="t" anchorCtr="0">
            <a:normAutofit fontScale="92500"/>
          </a:bodyPr>
          <a:lstStyle/>
          <a:p>
            <a:pPr marL="0" lvl="0" indent="0" algn="l" rtl="0">
              <a:lnSpc>
                <a:spcPct val="100000"/>
              </a:lnSpc>
              <a:spcBef>
                <a:spcPts val="520"/>
              </a:spcBef>
              <a:spcAft>
                <a:spcPts val="0"/>
              </a:spcAft>
              <a:buSzPts val="2600"/>
              <a:buNone/>
            </a:pPr>
            <a:r>
              <a:rPr lang="en-US" sz="2300" dirty="0"/>
              <a:t>NCSG</a:t>
            </a:r>
            <a:endParaRPr sz="2300" dirty="0"/>
          </a:p>
          <a:p>
            <a:pPr marL="457200" lvl="0" indent="-299359" algn="l" rtl="0">
              <a:lnSpc>
                <a:spcPct val="150000"/>
              </a:lnSpc>
              <a:spcBef>
                <a:spcPts val="520"/>
              </a:spcBef>
              <a:spcAft>
                <a:spcPts val="0"/>
              </a:spcAft>
              <a:buSzPts val="1591"/>
              <a:buChar char="•"/>
            </a:pPr>
            <a:r>
              <a:rPr lang="en-US" sz="1591" dirty="0" err="1"/>
              <a:t>Gerrit</a:t>
            </a:r>
            <a:r>
              <a:rPr lang="en-US" sz="1591" dirty="0"/>
              <a:t> </a:t>
            </a:r>
            <a:r>
              <a:rPr lang="en-US" sz="1591" dirty="0" err="1"/>
              <a:t>Knaap</a:t>
            </a:r>
            <a:r>
              <a:rPr lang="en-US" sz="1591" dirty="0"/>
              <a:t>, Executive Director</a:t>
            </a:r>
            <a:endParaRPr sz="1591" dirty="0"/>
          </a:p>
          <a:p>
            <a:pPr marL="457200" lvl="0" indent="-299359" algn="l" rtl="0">
              <a:lnSpc>
                <a:spcPct val="150000"/>
              </a:lnSpc>
              <a:spcBef>
                <a:spcPts val="0"/>
              </a:spcBef>
              <a:spcAft>
                <a:spcPts val="0"/>
              </a:spcAft>
              <a:buSzPts val="1591"/>
              <a:buChar char="•"/>
            </a:pPr>
            <a:r>
              <a:rPr lang="en-US" sz="1591" dirty="0"/>
              <a:t>Nick </a:t>
            </a:r>
            <a:r>
              <a:rPr lang="en-US" sz="1591" dirty="0" err="1"/>
              <a:t>Finio</a:t>
            </a:r>
            <a:r>
              <a:rPr lang="en-US" sz="1591" dirty="0"/>
              <a:t>, Associate Director</a:t>
            </a:r>
            <a:endParaRPr sz="1591" dirty="0"/>
          </a:p>
          <a:p>
            <a:pPr marL="0" lvl="0" indent="0" algn="l" rtl="0">
              <a:lnSpc>
                <a:spcPct val="150000"/>
              </a:lnSpc>
              <a:spcBef>
                <a:spcPts val="520"/>
              </a:spcBef>
              <a:spcAft>
                <a:spcPts val="0"/>
              </a:spcAft>
              <a:buSzPts val="2600"/>
              <a:buNone/>
            </a:pPr>
            <a:r>
              <a:rPr lang="en-US" sz="2300" dirty="0" err="1"/>
              <a:t>ECONorthwest</a:t>
            </a:r>
            <a:endParaRPr sz="1591" dirty="0"/>
          </a:p>
          <a:p>
            <a:pPr marL="457200" lvl="0" indent="-299359" algn="l" rtl="0">
              <a:lnSpc>
                <a:spcPct val="150000"/>
              </a:lnSpc>
              <a:spcBef>
                <a:spcPts val="520"/>
              </a:spcBef>
              <a:spcAft>
                <a:spcPts val="0"/>
              </a:spcAft>
              <a:buSzPts val="1591"/>
              <a:buChar char="•"/>
            </a:pPr>
            <a:r>
              <a:rPr lang="en-US" sz="1591" dirty="0"/>
              <a:t>Becky Hewitt, Project Manager</a:t>
            </a:r>
            <a:endParaRPr sz="1591" dirty="0"/>
          </a:p>
          <a:p>
            <a:pPr marL="0" marR="0" lvl="0" indent="0" algn="l" rtl="0">
              <a:lnSpc>
                <a:spcPct val="150000"/>
              </a:lnSpc>
              <a:spcBef>
                <a:spcPts val="520"/>
              </a:spcBef>
              <a:spcAft>
                <a:spcPts val="0"/>
              </a:spcAft>
              <a:buSzPts val="2600"/>
              <a:buNone/>
            </a:pPr>
            <a:r>
              <a:rPr lang="en-US" sz="2300" dirty="0"/>
              <a:t>Consultants</a:t>
            </a:r>
            <a:endParaRPr sz="1591" dirty="0"/>
          </a:p>
          <a:p>
            <a:pPr marL="457200" lvl="0" indent="-299359" algn="l" rtl="0">
              <a:lnSpc>
                <a:spcPct val="150000"/>
              </a:lnSpc>
              <a:spcBef>
                <a:spcPts val="520"/>
              </a:spcBef>
              <a:spcAft>
                <a:spcPts val="0"/>
              </a:spcAft>
              <a:buSzPts val="1591"/>
              <a:buChar char="•"/>
            </a:pPr>
            <a:r>
              <a:rPr lang="en-US" sz="1591" dirty="0"/>
              <a:t>Terry Moore, Good Next </a:t>
            </a:r>
            <a:r>
              <a:rPr lang="en-US" sz="1591" dirty="0" smtClean="0"/>
              <a:t>Steps</a:t>
            </a:r>
          </a:p>
          <a:p>
            <a:pPr marL="457200" lvl="0" indent="-299359" algn="l" rtl="0">
              <a:lnSpc>
                <a:spcPct val="150000"/>
              </a:lnSpc>
              <a:spcBef>
                <a:spcPts val="520"/>
              </a:spcBef>
              <a:spcAft>
                <a:spcPts val="0"/>
              </a:spcAft>
              <a:buSzPts val="1591"/>
              <a:buChar char="•"/>
            </a:pPr>
            <a:r>
              <a:rPr lang="en-US" sz="1591" dirty="0" smtClean="0"/>
              <a:t>Steve Brigham, Public Engagement Associates</a:t>
            </a:r>
            <a:endParaRPr sz="1591" dirty="0"/>
          </a:p>
          <a:p>
            <a:pPr marL="0" lvl="0" indent="0" algn="l" rtl="0">
              <a:lnSpc>
                <a:spcPct val="150000"/>
              </a:lnSpc>
              <a:spcBef>
                <a:spcPts val="520"/>
              </a:spcBef>
              <a:spcAft>
                <a:spcPts val="0"/>
              </a:spcAft>
              <a:buSzPts val="2600"/>
              <a:buNone/>
            </a:pPr>
            <a:endParaRPr sz="1591" dirty="0"/>
          </a:p>
        </p:txBody>
      </p:sp>
      <p:sp>
        <p:nvSpPr>
          <p:cNvPr id="134" name="Google Shape;134;p2"/>
          <p:cNvSpPr txBox="1">
            <a:spLocks noGrp="1"/>
          </p:cNvSpPr>
          <p:nvPr>
            <p:ph type="sldNum" idx="12"/>
          </p:nvPr>
        </p:nvSpPr>
        <p:spPr>
          <a:xfrm>
            <a:off x="6553200" y="4857750"/>
            <a:ext cx="2133600" cy="183300"/>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2</a:t>
            </a:fld>
            <a:endParaRPr/>
          </a:p>
        </p:txBody>
      </p:sp>
      <p:sp>
        <p:nvSpPr>
          <p:cNvPr id="135" name="Google Shape;135;p2"/>
          <p:cNvSpPr txBox="1"/>
          <p:nvPr/>
        </p:nvSpPr>
        <p:spPr>
          <a:xfrm>
            <a:off x="5330400" y="1447200"/>
            <a:ext cx="3379800" cy="3282000"/>
          </a:xfrm>
          <a:prstGeom prst="rect">
            <a:avLst/>
          </a:prstGeom>
          <a:noFill/>
          <a:ln w="28575" cap="flat" cmpd="sng">
            <a:solidFill>
              <a:srgbClr val="315492"/>
            </a:solidFill>
            <a:prstDash val="solid"/>
            <a:round/>
            <a:headEnd type="none" w="sm" len="sm"/>
            <a:tailEnd type="none" w="sm" len="sm"/>
          </a:ln>
        </p:spPr>
        <p:txBody>
          <a:bodyPr spcFirstLastPara="1" wrap="square" lIns="73250" tIns="36625" rIns="73250" bIns="36625" anchor="t" anchorCtr="0">
            <a:noAutofit/>
          </a:bodyPr>
          <a:lstStyle/>
          <a:p>
            <a:pPr marL="0" marR="0" lvl="0" indent="0" algn="ctr" rtl="0">
              <a:lnSpc>
                <a:spcPct val="100000"/>
              </a:lnSpc>
              <a:spcBef>
                <a:spcPts val="1000"/>
              </a:spcBef>
              <a:spcAft>
                <a:spcPts val="0"/>
              </a:spcAft>
              <a:buClr>
                <a:srgbClr val="000000"/>
              </a:buClr>
              <a:buSzPts val="2400"/>
              <a:buFont typeface="Arial"/>
              <a:buNone/>
            </a:pPr>
            <a:r>
              <a:rPr lang="en-US" sz="2400" b="1" i="0" u="none" strike="noStrike" cap="none">
                <a:solidFill>
                  <a:srgbClr val="000000"/>
                </a:solidFill>
                <a:latin typeface="Georgia"/>
                <a:ea typeface="Georgia"/>
                <a:cs typeface="Georgia"/>
                <a:sym typeface="Georgia"/>
              </a:rPr>
              <a:t>In the chat, please state your:</a:t>
            </a:r>
            <a:endParaRPr sz="2400" b="1" i="0" u="none" strike="noStrike" cap="none">
              <a:solidFill>
                <a:srgbClr val="000000"/>
              </a:solidFill>
              <a:latin typeface="Georgia"/>
              <a:ea typeface="Georgia"/>
              <a:cs typeface="Georgia"/>
              <a:sym typeface="Georgia"/>
            </a:endParaRPr>
          </a:p>
          <a:p>
            <a:pPr marL="0" marR="0" lvl="0" indent="0" algn="ctr" rtl="0">
              <a:lnSpc>
                <a:spcPct val="100000"/>
              </a:lnSpc>
              <a:spcBef>
                <a:spcPts val="1000"/>
              </a:spcBef>
              <a:spcAft>
                <a:spcPts val="0"/>
              </a:spcAft>
              <a:buClr>
                <a:srgbClr val="000000"/>
              </a:buClr>
              <a:buSzPts val="2400"/>
              <a:buFont typeface="Arial"/>
              <a:buNone/>
            </a:pPr>
            <a:r>
              <a:rPr lang="en-US" sz="2400" b="0" i="0" u="none" strike="noStrike" cap="none">
                <a:solidFill>
                  <a:srgbClr val="000000"/>
                </a:solidFill>
                <a:latin typeface="Georgia"/>
                <a:ea typeface="Georgia"/>
                <a:cs typeface="Georgia"/>
                <a:sym typeface="Georgia"/>
              </a:rPr>
              <a:t>Name</a:t>
            </a: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eorgia"/>
                <a:ea typeface="Georgia"/>
                <a:cs typeface="Georgia"/>
                <a:sym typeface="Georgia"/>
              </a:rPr>
              <a:t>Agency/Organization</a:t>
            </a: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AE1291-F1C9-5D41-9EDB-27395F85583E}"/>
              </a:ext>
            </a:extLst>
          </p:cNvPr>
          <p:cNvSpPr>
            <a:spLocks noGrp="1"/>
          </p:cNvSpPr>
          <p:nvPr>
            <p:ph type="title"/>
          </p:nvPr>
        </p:nvSpPr>
        <p:spPr/>
        <p:txBody>
          <a:bodyPr>
            <a:normAutofit/>
          </a:bodyPr>
          <a:lstStyle/>
          <a:p>
            <a:r>
              <a:rPr lang="en-US" dirty="0"/>
              <a:t>This region at the county level</a:t>
            </a:r>
          </a:p>
        </p:txBody>
      </p:sp>
      <p:sp>
        <p:nvSpPr>
          <p:cNvPr id="4" name="Content Placeholder 3">
            <a:extLst>
              <a:ext uri="{FF2B5EF4-FFF2-40B4-BE49-F238E27FC236}">
                <a16:creationId xmlns:a16="http://schemas.microsoft.com/office/drawing/2014/main" id="{64DCB02C-A2F7-B444-BFBE-A017EA7C040F}"/>
              </a:ext>
            </a:extLst>
          </p:cNvPr>
          <p:cNvSpPr>
            <a:spLocks noGrp="1"/>
          </p:cNvSpPr>
          <p:nvPr>
            <p:ph type="body" idx="1"/>
          </p:nvPr>
        </p:nvSpPr>
        <p:spPr/>
        <p:txBody>
          <a:bodyPr>
            <a:normAutofit/>
          </a:bodyPr>
          <a:lstStyle/>
          <a:p>
            <a:r>
              <a:rPr lang="en-US" dirty="0"/>
              <a:t>Concentration of economic activity</a:t>
            </a:r>
          </a:p>
          <a:p>
            <a:pPr lvl="1"/>
            <a:r>
              <a:rPr lang="en-US" dirty="0"/>
              <a:t>Small amount of land, large amount of activity</a:t>
            </a:r>
          </a:p>
          <a:p>
            <a:pPr marL="342900" lvl="1" indent="0">
              <a:buNone/>
            </a:pPr>
            <a:endParaRPr lang="en-US" dirty="0"/>
          </a:p>
        </p:txBody>
      </p:sp>
      <p:sp>
        <p:nvSpPr>
          <p:cNvPr id="3" name="Slide Number Placeholder 2">
            <a:extLst>
              <a:ext uri="{FF2B5EF4-FFF2-40B4-BE49-F238E27FC236}">
                <a16:creationId xmlns:a16="http://schemas.microsoft.com/office/drawing/2014/main" id="{A685879A-0F1F-7141-8A67-3AC8A0D74C26}"/>
              </a:ext>
            </a:extLst>
          </p:cNvPr>
          <p:cNvSpPr>
            <a:spLocks noGrp="1"/>
          </p:cNvSpPr>
          <p:nvPr>
            <p:ph type="sldNum" idx="12"/>
          </p:nvPr>
        </p:nvSpPr>
        <p:spPr/>
        <p:txBody>
          <a:bodyPr/>
          <a:lstStyle/>
          <a:p>
            <a:fld id="{C52E4E49-E3E8-614E-8064-37D27D75C3C6}" type="slidenum">
              <a:rPr lang="en-US" smtClean="0"/>
              <a:pPr/>
              <a:t>20</a:t>
            </a:fld>
            <a:endParaRPr lang="en-US" dirty="0"/>
          </a:p>
        </p:txBody>
      </p:sp>
      <p:pic>
        <p:nvPicPr>
          <p:cNvPr id="6" name="Picture 5" descr="Table&#10;&#10;Description automatically generated">
            <a:extLst>
              <a:ext uri="{FF2B5EF4-FFF2-40B4-BE49-F238E27FC236}">
                <a16:creationId xmlns:a16="http://schemas.microsoft.com/office/drawing/2014/main" id="{60640B5E-4E87-6542-BB01-CEBAE81B95D5}"/>
              </a:ext>
            </a:extLst>
          </p:cNvPr>
          <p:cNvPicPr>
            <a:picLocks noChangeAspect="1"/>
          </p:cNvPicPr>
          <p:nvPr/>
        </p:nvPicPr>
        <p:blipFill>
          <a:blip r:embed="rId3"/>
          <a:stretch>
            <a:fillRect/>
          </a:stretch>
        </p:blipFill>
        <p:spPr>
          <a:xfrm>
            <a:off x="1485899" y="2182226"/>
            <a:ext cx="5607978" cy="2446337"/>
          </a:xfrm>
          <a:prstGeom prst="rect">
            <a:avLst/>
          </a:prstGeom>
        </p:spPr>
      </p:pic>
    </p:spTree>
    <p:extLst>
      <p:ext uri="{BB962C8B-B14F-4D97-AF65-F5344CB8AC3E}">
        <p14:creationId xmlns:p14="http://schemas.microsoft.com/office/powerpoint/2010/main" val="880714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1929" y="1244932"/>
            <a:ext cx="8020141" cy="3671648"/>
          </a:xfrm>
          <a:prstGeom prst="rect">
            <a:avLst/>
          </a:prstGeom>
        </p:spPr>
      </p:pic>
      <p:sp>
        <p:nvSpPr>
          <p:cNvPr id="6" name="Title 1"/>
          <p:cNvSpPr txBox="1">
            <a:spLocks/>
          </p:cNvSpPr>
          <p:nvPr/>
        </p:nvSpPr>
        <p:spPr>
          <a:xfrm>
            <a:off x="1257300" y="226920"/>
            <a:ext cx="7886700" cy="492638"/>
          </a:xfrm>
          <a:prstGeom prst="rect">
            <a:avLst/>
          </a:prstGeom>
        </p:spPr>
        <p:txBody>
          <a:bodyPr vert="horz" lIns="91438" tIns="45719" rIns="91438" bIns="45719" rtlCol="0" anchor="ctr">
            <a:normAutofit fontScale="82500" lnSpcReduction="200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Employment Concentrations in MD</a:t>
            </a:r>
          </a:p>
        </p:txBody>
      </p:sp>
      <p:sp>
        <p:nvSpPr>
          <p:cNvPr id="2" name="Oval 1">
            <a:extLst>
              <a:ext uri="{FF2B5EF4-FFF2-40B4-BE49-F238E27FC236}">
                <a16:creationId xmlns:a16="http://schemas.microsoft.com/office/drawing/2014/main" id="{1C50A9E3-0725-B143-9424-0A3037ABBE01}"/>
              </a:ext>
            </a:extLst>
          </p:cNvPr>
          <p:cNvSpPr/>
          <p:nvPr/>
        </p:nvSpPr>
        <p:spPr>
          <a:xfrm rot="1136645">
            <a:off x="2174784" y="3602937"/>
            <a:ext cx="1778848" cy="63586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016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Purple Line Employment Cluster</a:t>
            </a:r>
          </a:p>
        </p:txBody>
      </p:sp>
      <p:pic>
        <p:nvPicPr>
          <p:cNvPr id="3" name="Picture 2"/>
          <p:cNvPicPr>
            <a:picLocks noChangeAspect="1"/>
          </p:cNvPicPr>
          <p:nvPr/>
        </p:nvPicPr>
        <p:blipFill rotWithShape="1">
          <a:blip r:embed="rId2"/>
          <a:srcRect l="-103" t="20856" r="103" b="5353"/>
          <a:stretch/>
        </p:blipFill>
        <p:spPr>
          <a:xfrm>
            <a:off x="518474" y="1602556"/>
            <a:ext cx="7824247" cy="3247668"/>
          </a:xfrm>
          <a:prstGeom prst="rect">
            <a:avLst/>
          </a:prstGeom>
        </p:spPr>
      </p:pic>
      <p:sp>
        <p:nvSpPr>
          <p:cNvPr id="4" name="TextBox 3">
            <a:extLst>
              <a:ext uri="{FF2B5EF4-FFF2-40B4-BE49-F238E27FC236}">
                <a16:creationId xmlns:a16="http://schemas.microsoft.com/office/drawing/2014/main" id="{109816BB-682E-124B-BBF0-656950950835}"/>
              </a:ext>
            </a:extLst>
          </p:cNvPr>
          <p:cNvSpPr txBox="1"/>
          <p:nvPr/>
        </p:nvSpPr>
        <p:spPr>
          <a:xfrm>
            <a:off x="1418492" y="999241"/>
            <a:ext cx="6588370" cy="646331"/>
          </a:xfrm>
          <a:prstGeom prst="rect">
            <a:avLst/>
          </a:prstGeom>
          <a:noFill/>
        </p:spPr>
        <p:txBody>
          <a:bodyPr wrap="square" rtlCol="0">
            <a:spAutoFit/>
          </a:bodyPr>
          <a:lstStyle/>
          <a:p>
            <a:r>
              <a:rPr lang="en-US" sz="1800" dirty="0">
                <a:latin typeface="Georgia" panose="02040502050405020303" pitchFamily="18" charset="0"/>
              </a:rPr>
              <a:t>Purple Line stitches together 4 of Maryland’s 15 biggest </a:t>
            </a:r>
          </a:p>
          <a:p>
            <a:r>
              <a:rPr lang="en-US" sz="1800" dirty="0">
                <a:latin typeface="Georgia" panose="02040502050405020303" pitchFamily="18" charset="0"/>
              </a:rPr>
              <a:t>employment cluster to create Maryland’s biggest cluster</a:t>
            </a:r>
          </a:p>
        </p:txBody>
      </p:sp>
    </p:spTree>
    <p:extLst>
      <p:ext uri="{BB962C8B-B14F-4D97-AF65-F5344CB8AC3E}">
        <p14:creationId xmlns:p14="http://schemas.microsoft.com/office/powerpoint/2010/main" val="3270148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7195"/>
            <a:ext cx="9151190" cy="5303531"/>
          </a:xfrm>
        </p:spPr>
      </p:pic>
    </p:spTree>
    <p:extLst>
      <p:ext uri="{BB962C8B-B14F-4D97-AF65-F5344CB8AC3E}">
        <p14:creationId xmlns:p14="http://schemas.microsoft.com/office/powerpoint/2010/main" val="1730774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2" name="Title 1">
            <a:extLst>
              <a:ext uri="{FF2B5EF4-FFF2-40B4-BE49-F238E27FC236}">
                <a16:creationId xmlns:a16="http://schemas.microsoft.com/office/drawing/2014/main" id="{D9AE459F-5F0C-1241-B8E2-823224DF8AFC}"/>
              </a:ext>
            </a:extLst>
          </p:cNvPr>
          <p:cNvSpPr>
            <a:spLocks noGrp="1"/>
          </p:cNvSpPr>
          <p:nvPr>
            <p:ph type="title"/>
          </p:nvPr>
        </p:nvSpPr>
        <p:spPr>
          <a:xfrm>
            <a:off x="188535" y="0"/>
            <a:ext cx="8776355" cy="776122"/>
          </a:xfrm>
        </p:spPr>
        <p:txBody>
          <a:bodyPr>
            <a:normAutofit/>
          </a:bodyPr>
          <a:lstStyle/>
          <a:p>
            <a:r>
              <a:rPr lang="en-US" dirty="0">
                <a:latin typeface="+mn-lt"/>
              </a:rPr>
              <a:t>County Context</a:t>
            </a:r>
          </a:p>
        </p:txBody>
      </p:sp>
      <p:sp>
        <p:nvSpPr>
          <p:cNvPr id="431" name="Google Shape;431;p31"/>
          <p:cNvSpPr txBox="1">
            <a:spLocks noGrp="1"/>
          </p:cNvSpPr>
          <p:nvPr>
            <p:ph type="body" idx="1"/>
          </p:nvPr>
        </p:nvSpPr>
        <p:spPr>
          <a:xfrm>
            <a:off x="278091" y="1792011"/>
            <a:ext cx="4293909" cy="3571874"/>
          </a:xfrm>
          <a:prstGeom prst="rect">
            <a:avLst/>
          </a:prstGeom>
          <a:noFill/>
          <a:ln>
            <a:noFill/>
          </a:ln>
        </p:spPr>
        <p:txBody>
          <a:bodyPr spcFirstLastPara="1" wrap="square" lIns="68569" tIns="34275" rIns="68569" bIns="34275" anchor="t" anchorCtr="0">
            <a:noAutofit/>
          </a:bodyPr>
          <a:lstStyle/>
          <a:p>
            <a:pPr marL="192881" indent="-192881">
              <a:spcBef>
                <a:spcPts val="0"/>
              </a:spcBef>
              <a:buSzPts val="1650"/>
            </a:pPr>
            <a:r>
              <a:rPr lang="en-US" sz="1500" dirty="0">
                <a:latin typeface="Georgia" panose="02040502050405020303" pitchFamily="18" charset="0"/>
              </a:rPr>
              <a:t>Demographics (2015-2019 ACS)</a:t>
            </a:r>
            <a:endParaRPr sz="2400" dirty="0">
              <a:latin typeface="Georgia" panose="02040502050405020303" pitchFamily="18" charset="0"/>
            </a:endParaRPr>
          </a:p>
          <a:p>
            <a:pPr marL="300038" lvl="1" indent="-125016">
              <a:spcBef>
                <a:spcPts val="248"/>
              </a:spcBef>
              <a:buSzPts val="1320"/>
            </a:pPr>
            <a:r>
              <a:rPr lang="en-US" sz="1500" dirty="0">
                <a:latin typeface="Georgia" panose="02040502050405020303" pitchFamily="18" charset="0"/>
              </a:rPr>
              <a:t>62% Black or African American, 18% Hispanic, 13% White</a:t>
            </a:r>
            <a:endParaRPr sz="2100" dirty="0">
              <a:latin typeface="Georgia" panose="02040502050405020303" pitchFamily="18" charset="0"/>
            </a:endParaRPr>
          </a:p>
          <a:p>
            <a:pPr marL="300038" lvl="1" indent="-125016">
              <a:spcBef>
                <a:spcPts val="248"/>
              </a:spcBef>
              <a:buSzPts val="1320"/>
            </a:pPr>
            <a:r>
              <a:rPr lang="en-US" sz="1500" dirty="0">
                <a:latin typeface="Georgia" panose="02040502050405020303" pitchFamily="18" charset="0"/>
              </a:rPr>
              <a:t>33% residents w/ bachelor’s or higher</a:t>
            </a:r>
            <a:endParaRPr sz="2100" dirty="0">
              <a:latin typeface="Georgia" panose="02040502050405020303" pitchFamily="18" charset="0"/>
            </a:endParaRPr>
          </a:p>
          <a:p>
            <a:pPr marL="300038" lvl="1" indent="-125016">
              <a:spcBef>
                <a:spcPts val="248"/>
              </a:spcBef>
              <a:buSzPts val="1320"/>
            </a:pPr>
            <a:r>
              <a:rPr lang="en-US" sz="1500" dirty="0">
                <a:latin typeface="Georgia" panose="02040502050405020303" pitchFamily="18" charset="0"/>
              </a:rPr>
              <a:t>Median income: $84,920</a:t>
            </a:r>
            <a:endParaRPr sz="2100" dirty="0">
              <a:latin typeface="Georgia" panose="02040502050405020303" pitchFamily="18" charset="0"/>
            </a:endParaRPr>
          </a:p>
          <a:p>
            <a:pPr marL="546497" lvl="1" indent="-226457">
              <a:spcBef>
                <a:spcPts val="248"/>
              </a:spcBef>
              <a:buSzPts val="1320"/>
              <a:buNone/>
            </a:pPr>
            <a:endParaRPr sz="1500" dirty="0">
              <a:latin typeface="Georgia" panose="02040502050405020303" pitchFamily="18" charset="0"/>
            </a:endParaRPr>
          </a:p>
          <a:p>
            <a:pPr marL="192881" indent="-192881">
              <a:spcBef>
                <a:spcPts val="248"/>
              </a:spcBef>
              <a:buSzPts val="1650"/>
            </a:pPr>
            <a:r>
              <a:rPr lang="en-US" sz="1500" dirty="0">
                <a:latin typeface="Georgia" panose="02040502050405020303" pitchFamily="18" charset="0"/>
              </a:rPr>
              <a:t>Business Ownership: 77% minority and 45% women (2012 Survey of Business Owners)</a:t>
            </a:r>
            <a:endParaRPr sz="2400" dirty="0">
              <a:latin typeface="Georgia" panose="02040502050405020303" pitchFamily="18" charset="0"/>
            </a:endParaRPr>
          </a:p>
          <a:p>
            <a:pPr marL="192881" indent="-192881">
              <a:spcBef>
                <a:spcPts val="248"/>
              </a:spcBef>
              <a:buSzPts val="1650"/>
            </a:pPr>
            <a:r>
              <a:rPr lang="en-US" sz="1500" dirty="0">
                <a:latin typeface="Georgia" panose="02040502050405020303" pitchFamily="18" charset="0"/>
              </a:rPr>
              <a:t>Unemployment Dec 2020: 8.0%</a:t>
            </a:r>
            <a:endParaRPr sz="2400" dirty="0">
              <a:latin typeface="Georgia" panose="02040502050405020303" pitchFamily="18" charset="0"/>
            </a:endParaRPr>
          </a:p>
          <a:p>
            <a:pPr marL="546497" lvl="1" indent="-232172">
              <a:spcBef>
                <a:spcPts val="225"/>
              </a:spcBef>
              <a:buSzPts val="1200"/>
              <a:buNone/>
            </a:pPr>
            <a:endParaRPr sz="1350" dirty="0">
              <a:latin typeface="Georgia" panose="02040502050405020303" pitchFamily="18" charset="0"/>
            </a:endParaRPr>
          </a:p>
        </p:txBody>
      </p:sp>
      <p:sp>
        <p:nvSpPr>
          <p:cNvPr id="433" name="Google Shape;433;p31"/>
          <p:cNvSpPr txBox="1">
            <a:spLocks noGrp="1"/>
          </p:cNvSpPr>
          <p:nvPr>
            <p:ph type="sldNum" idx="12"/>
          </p:nvPr>
        </p:nvSpPr>
        <p:spPr>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latin typeface="+mn-lt"/>
              </a:rPr>
              <a:pPr/>
              <a:t>24</a:t>
            </a:fld>
            <a:endParaRPr>
              <a:latin typeface="+mn-lt"/>
            </a:endParaRPr>
          </a:p>
        </p:txBody>
      </p:sp>
      <p:sp>
        <p:nvSpPr>
          <p:cNvPr id="434" name="Google Shape;434;p31"/>
          <p:cNvSpPr txBox="1">
            <a:spLocks noGrp="1"/>
          </p:cNvSpPr>
          <p:nvPr>
            <p:ph type="body" idx="4294967295"/>
          </p:nvPr>
        </p:nvSpPr>
        <p:spPr>
          <a:xfrm>
            <a:off x="278091" y="1375938"/>
            <a:ext cx="2914650" cy="677863"/>
          </a:xfrm>
          <a:prstGeom prst="rect">
            <a:avLst/>
          </a:prstGeom>
          <a:noFill/>
          <a:ln>
            <a:noFill/>
          </a:ln>
        </p:spPr>
        <p:txBody>
          <a:bodyPr spcFirstLastPara="1" wrap="square" lIns="68569" tIns="34275" rIns="68569" bIns="34275" anchor="t" anchorCtr="0">
            <a:noAutofit/>
          </a:bodyPr>
          <a:lstStyle/>
          <a:p>
            <a:pPr marL="0" indent="0">
              <a:spcBef>
                <a:spcPts val="0"/>
              </a:spcBef>
              <a:buSzPts val="2400"/>
              <a:buNone/>
            </a:pPr>
            <a:r>
              <a:rPr lang="en-US" sz="1800" b="1" dirty="0">
                <a:latin typeface="Georgia" panose="02040502050405020303" pitchFamily="18" charset="0"/>
              </a:rPr>
              <a:t>Prince George’s County</a:t>
            </a:r>
            <a:endParaRPr b="1" dirty="0">
              <a:latin typeface="Georgia" panose="02040502050405020303" pitchFamily="18" charset="0"/>
            </a:endParaRPr>
          </a:p>
        </p:txBody>
      </p:sp>
      <p:sp>
        <p:nvSpPr>
          <p:cNvPr id="435" name="Google Shape;435;p31"/>
          <p:cNvSpPr txBox="1"/>
          <p:nvPr/>
        </p:nvSpPr>
        <p:spPr>
          <a:xfrm>
            <a:off x="4845050" y="1362078"/>
            <a:ext cx="2914650" cy="678206"/>
          </a:xfrm>
          <a:prstGeom prst="rect">
            <a:avLst/>
          </a:prstGeom>
          <a:noFill/>
          <a:ln>
            <a:noFill/>
          </a:ln>
        </p:spPr>
        <p:txBody>
          <a:bodyPr spcFirstLastPara="1" wrap="square" lIns="68569" tIns="34275" rIns="68569" bIns="34275" anchor="t" anchorCtr="0">
            <a:noAutofit/>
          </a:bodyPr>
          <a:lstStyle/>
          <a:p>
            <a:pPr>
              <a:buClr>
                <a:srgbClr val="000000"/>
              </a:buClr>
              <a:buSzPts val="2400"/>
            </a:pPr>
            <a:r>
              <a:rPr lang="en-US" sz="1800" b="1" dirty="0">
                <a:solidFill>
                  <a:schemeClr val="dk1"/>
                </a:solidFill>
                <a:latin typeface="Georgia" panose="02040502050405020303" pitchFamily="18" charset="0"/>
                <a:ea typeface="Gill Sans"/>
                <a:cs typeface="Gill Sans"/>
                <a:sym typeface="Gill Sans"/>
              </a:rPr>
              <a:t>Montgomery County</a:t>
            </a:r>
            <a:endParaRPr sz="1050" b="1" dirty="0">
              <a:latin typeface="Georgia" panose="02040502050405020303" pitchFamily="18" charset="0"/>
            </a:endParaRPr>
          </a:p>
        </p:txBody>
      </p:sp>
      <p:sp>
        <p:nvSpPr>
          <p:cNvPr id="436" name="Google Shape;436;p31"/>
          <p:cNvSpPr txBox="1"/>
          <p:nvPr/>
        </p:nvSpPr>
        <p:spPr>
          <a:xfrm>
            <a:off x="4572000" y="1792011"/>
            <a:ext cx="4161278" cy="2597219"/>
          </a:xfrm>
          <a:prstGeom prst="rect">
            <a:avLst/>
          </a:prstGeom>
          <a:noFill/>
          <a:ln>
            <a:noFill/>
          </a:ln>
        </p:spPr>
        <p:txBody>
          <a:bodyPr spcFirstLastPara="1" wrap="square" lIns="68569" tIns="34275" rIns="68569" bIns="34275" anchor="t" anchorCtr="0">
            <a:noAutofit/>
          </a:bodyPr>
          <a:lstStyle/>
          <a:p>
            <a:pPr marL="257175" indent="-257175">
              <a:buSzPts val="1650"/>
              <a:buFont typeface="Noto Sans Symbols"/>
              <a:buChar char="▪"/>
            </a:pPr>
            <a:r>
              <a:rPr lang="en-US" sz="1500" dirty="0">
                <a:solidFill>
                  <a:schemeClr val="dk1"/>
                </a:solidFill>
                <a:latin typeface="Georgia" panose="02040502050405020303" pitchFamily="18" charset="0"/>
                <a:ea typeface="Gill Sans"/>
                <a:cs typeface="Gill Sans"/>
                <a:sym typeface="Gill Sans"/>
              </a:rPr>
              <a:t>Demographics (2015-2019 ACS)</a:t>
            </a:r>
            <a:endParaRPr sz="1800" dirty="0">
              <a:latin typeface="Georgia" panose="02040502050405020303" pitchFamily="18" charset="0"/>
            </a:endParaRPr>
          </a:p>
          <a:p>
            <a:pPr marL="476250" lvl="1" indent="-226219">
              <a:spcBef>
                <a:spcPts val="248"/>
              </a:spcBef>
              <a:buClr>
                <a:srgbClr val="595959"/>
              </a:buClr>
              <a:buSzPts val="1320"/>
              <a:buFont typeface="Noto Sans Symbols"/>
              <a:buChar char="▪"/>
            </a:pPr>
            <a:r>
              <a:rPr lang="en-US" sz="1500" dirty="0">
                <a:solidFill>
                  <a:schemeClr val="dk1"/>
                </a:solidFill>
                <a:latin typeface="Georgia" panose="02040502050405020303" pitchFamily="18" charset="0"/>
                <a:ea typeface="Gill Sans"/>
                <a:cs typeface="Gill Sans"/>
                <a:sym typeface="Gill Sans"/>
              </a:rPr>
              <a:t>44% White, 20% Hispanic, 18% Black or African American, 15% Asian</a:t>
            </a:r>
            <a:endParaRPr sz="1800" dirty="0">
              <a:latin typeface="Georgia" panose="02040502050405020303" pitchFamily="18" charset="0"/>
            </a:endParaRPr>
          </a:p>
          <a:p>
            <a:pPr marL="476250" lvl="1" indent="-226219">
              <a:spcBef>
                <a:spcPts val="248"/>
              </a:spcBef>
              <a:buClr>
                <a:srgbClr val="595959"/>
              </a:buClr>
              <a:buSzPts val="1320"/>
              <a:buFont typeface="Noto Sans Symbols"/>
              <a:buChar char="▪"/>
            </a:pPr>
            <a:r>
              <a:rPr lang="en-US" sz="1500" dirty="0">
                <a:solidFill>
                  <a:schemeClr val="dk1"/>
                </a:solidFill>
                <a:latin typeface="Georgia" panose="02040502050405020303" pitchFamily="18" charset="0"/>
                <a:ea typeface="Gill Sans"/>
                <a:cs typeface="Gill Sans"/>
                <a:sym typeface="Gill Sans"/>
              </a:rPr>
              <a:t>60% residents w/ bachelor’s or higher</a:t>
            </a:r>
            <a:endParaRPr sz="1800" dirty="0">
              <a:latin typeface="Georgia" panose="02040502050405020303" pitchFamily="18" charset="0"/>
            </a:endParaRPr>
          </a:p>
          <a:p>
            <a:pPr marL="476250" lvl="1" indent="-226219">
              <a:spcBef>
                <a:spcPts val="248"/>
              </a:spcBef>
              <a:buClr>
                <a:srgbClr val="595959"/>
              </a:buClr>
              <a:buSzPts val="1320"/>
              <a:buFont typeface="Noto Sans Symbols"/>
              <a:buChar char="▪"/>
            </a:pPr>
            <a:r>
              <a:rPr lang="en-US" sz="1500" dirty="0">
                <a:solidFill>
                  <a:schemeClr val="dk1"/>
                </a:solidFill>
                <a:latin typeface="Georgia" panose="02040502050405020303" pitchFamily="18" charset="0"/>
                <a:ea typeface="Gill Sans"/>
                <a:cs typeface="Gill Sans"/>
                <a:sym typeface="Gill Sans"/>
              </a:rPr>
              <a:t>Median income: $108,820</a:t>
            </a:r>
            <a:endParaRPr sz="1800" dirty="0">
              <a:latin typeface="Georgia" panose="02040502050405020303" pitchFamily="18" charset="0"/>
            </a:endParaRPr>
          </a:p>
          <a:p>
            <a:pPr marL="728663" lvl="1" indent="-322898">
              <a:spcBef>
                <a:spcPts val="248"/>
              </a:spcBef>
              <a:buClr>
                <a:srgbClr val="595959"/>
              </a:buClr>
              <a:buSzPts val="1320"/>
            </a:pPr>
            <a:endParaRPr sz="1500" dirty="0">
              <a:solidFill>
                <a:schemeClr val="dk1"/>
              </a:solidFill>
              <a:latin typeface="Georgia" panose="02040502050405020303" pitchFamily="18" charset="0"/>
              <a:ea typeface="Gill Sans"/>
              <a:cs typeface="Gill Sans"/>
              <a:sym typeface="Gill Sans"/>
            </a:endParaRPr>
          </a:p>
          <a:p>
            <a:pPr marL="257175" indent="-257175">
              <a:spcBef>
                <a:spcPts val="248"/>
              </a:spcBef>
              <a:buSzPts val="1650"/>
              <a:buFont typeface="Noto Sans Symbols"/>
              <a:buChar char="▪"/>
            </a:pPr>
            <a:r>
              <a:rPr lang="en-US" sz="1500" dirty="0">
                <a:solidFill>
                  <a:schemeClr val="dk1"/>
                </a:solidFill>
                <a:latin typeface="Georgia" panose="02040502050405020303" pitchFamily="18" charset="0"/>
                <a:ea typeface="Gill Sans"/>
                <a:cs typeface="Gill Sans"/>
                <a:sym typeface="Gill Sans"/>
              </a:rPr>
              <a:t>Business Ownership: 43% minority and 39% women (2012 Survey of Business Owners)</a:t>
            </a:r>
            <a:endParaRPr sz="1800" dirty="0">
              <a:latin typeface="Georgia" panose="02040502050405020303" pitchFamily="18" charset="0"/>
            </a:endParaRPr>
          </a:p>
          <a:p>
            <a:pPr marL="257175" indent="-257175">
              <a:spcBef>
                <a:spcPts val="248"/>
              </a:spcBef>
              <a:buSzPts val="1650"/>
              <a:buFont typeface="Noto Sans Symbols"/>
              <a:buChar char="▪"/>
            </a:pPr>
            <a:r>
              <a:rPr lang="en-US" sz="1500" dirty="0">
                <a:solidFill>
                  <a:schemeClr val="dk1"/>
                </a:solidFill>
                <a:latin typeface="Georgia" panose="02040502050405020303" pitchFamily="18" charset="0"/>
                <a:ea typeface="Gill Sans"/>
                <a:cs typeface="Gill Sans"/>
                <a:sym typeface="Gill Sans"/>
              </a:rPr>
              <a:t>Unemployment Dec 2020: 5.7%</a:t>
            </a:r>
            <a:endParaRPr sz="1800" dirty="0">
              <a:latin typeface="Georgia" panose="02040502050405020303" pitchFamily="18" charset="0"/>
            </a:endParaRPr>
          </a:p>
        </p:txBody>
      </p:sp>
    </p:spTree>
    <p:extLst>
      <p:ext uri="{BB962C8B-B14F-4D97-AF65-F5344CB8AC3E}">
        <p14:creationId xmlns:p14="http://schemas.microsoft.com/office/powerpoint/2010/main" val="2926669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441"/>
        <p:cNvGrpSpPr/>
        <p:nvPr/>
      </p:nvGrpSpPr>
      <p:grpSpPr>
        <a:xfrm>
          <a:off x="0" y="0"/>
          <a:ext cx="0" cy="0"/>
          <a:chOff x="0" y="0"/>
          <a:chExt cx="0" cy="0"/>
        </a:xfrm>
      </p:grpSpPr>
      <p:sp>
        <p:nvSpPr>
          <p:cNvPr id="442" name="Google Shape;442;p32"/>
          <p:cNvSpPr txBox="1">
            <a:spLocks noGrp="1"/>
          </p:cNvSpPr>
          <p:nvPr>
            <p:ph type="body" idx="1"/>
          </p:nvPr>
        </p:nvSpPr>
        <p:spPr>
          <a:xfrm>
            <a:off x="457200" y="1360715"/>
            <a:ext cx="3886200" cy="3341766"/>
          </a:xfrm>
          <a:prstGeom prst="rect">
            <a:avLst/>
          </a:prstGeom>
          <a:noFill/>
          <a:ln>
            <a:noFill/>
          </a:ln>
        </p:spPr>
        <p:txBody>
          <a:bodyPr spcFirstLastPara="1" wrap="square" lIns="91425" tIns="45700" rIns="91425" bIns="45700" anchor="t" anchorCtr="0">
            <a:noAutofit/>
          </a:bodyPr>
          <a:lstStyle/>
          <a:p>
            <a:pPr marL="257175" lvl="0" indent="-257175" algn="l" rtl="0">
              <a:spcBef>
                <a:spcPts val="0"/>
              </a:spcBef>
              <a:spcAft>
                <a:spcPts val="0"/>
              </a:spcAft>
              <a:buClr>
                <a:schemeClr val="dk1"/>
              </a:buClr>
              <a:buSzPts val="2100"/>
              <a:buFont typeface="Noto Sans Symbols"/>
              <a:buChar char="▪"/>
            </a:pPr>
            <a:r>
              <a:rPr lang="en-US" sz="2100"/>
              <a:t>Federal Government</a:t>
            </a:r>
            <a:endParaRPr/>
          </a:p>
          <a:p>
            <a:pPr marL="257175" lvl="0" indent="-257175" algn="l" rtl="0">
              <a:spcBef>
                <a:spcPts val="420"/>
              </a:spcBef>
              <a:spcAft>
                <a:spcPts val="0"/>
              </a:spcAft>
              <a:buClr>
                <a:schemeClr val="dk1"/>
              </a:buClr>
              <a:buSzPts val="2100"/>
              <a:buFont typeface="Noto Sans Symbols"/>
              <a:buChar char="▪"/>
            </a:pPr>
            <a:r>
              <a:rPr lang="en-US" sz="2100"/>
              <a:t>Business Services</a:t>
            </a:r>
            <a:endParaRPr/>
          </a:p>
          <a:p>
            <a:pPr marL="257175" lvl="0" indent="-257175" algn="l" rtl="0">
              <a:spcBef>
                <a:spcPts val="420"/>
              </a:spcBef>
              <a:spcAft>
                <a:spcPts val="0"/>
              </a:spcAft>
              <a:buClr>
                <a:schemeClr val="dk1"/>
              </a:buClr>
              <a:buSzPts val="2100"/>
              <a:buFont typeface="Noto Sans Symbols"/>
              <a:buChar char="▪"/>
            </a:pPr>
            <a:r>
              <a:rPr lang="en-US" sz="2100"/>
              <a:t>Health Care and Life Sciences</a:t>
            </a:r>
            <a:endParaRPr/>
          </a:p>
          <a:p>
            <a:pPr marL="257175" lvl="0" indent="-257175" algn="l" rtl="0">
              <a:spcBef>
                <a:spcPts val="420"/>
              </a:spcBef>
              <a:spcAft>
                <a:spcPts val="0"/>
              </a:spcAft>
              <a:buClr>
                <a:schemeClr val="dk1"/>
              </a:buClr>
              <a:buSzPts val="2100"/>
              <a:buFont typeface="Noto Sans Symbols"/>
              <a:buChar char="▪"/>
            </a:pPr>
            <a:r>
              <a:rPr lang="en-US" sz="2100"/>
              <a:t>Information, Communication, and Electronics</a:t>
            </a:r>
            <a:endParaRPr/>
          </a:p>
        </p:txBody>
      </p:sp>
      <p:sp>
        <p:nvSpPr>
          <p:cNvPr id="443" name="Google Shape;443;p32"/>
          <p:cNvSpPr txBox="1">
            <a:spLocks noGrp="1"/>
          </p:cNvSpPr>
          <p:nvPr>
            <p:ph type="subTitle" idx="4"/>
          </p:nvPr>
        </p:nvSpPr>
        <p:spPr>
          <a:xfrm>
            <a:off x="457200" y="35987"/>
            <a:ext cx="8229600" cy="488811"/>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lt1"/>
              </a:buClr>
              <a:buSzPts val="2400"/>
              <a:buNone/>
            </a:pPr>
            <a:r>
              <a:rPr lang="en-US"/>
              <a:t>County Context – Target Industries</a:t>
            </a:r>
            <a:endParaRPr/>
          </a:p>
        </p:txBody>
      </p:sp>
      <p:sp>
        <p:nvSpPr>
          <p:cNvPr id="444" name="Google Shape;444;p32"/>
          <p:cNvSpPr txBox="1">
            <a:spLocks noGrp="1"/>
          </p:cNvSpPr>
          <p:nvPr>
            <p:ph type="sldNum" idx="12"/>
          </p:nvPr>
        </p:nvSpPr>
        <p:spPr>
          <a:xfrm>
            <a:off x="7771658" y="4776169"/>
            <a:ext cx="915142" cy="19588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25</a:t>
            </a:fld>
            <a:endParaRPr/>
          </a:p>
        </p:txBody>
      </p:sp>
      <p:sp>
        <p:nvSpPr>
          <p:cNvPr id="445" name="Google Shape;445;p32"/>
          <p:cNvSpPr txBox="1">
            <a:spLocks noGrp="1"/>
          </p:cNvSpPr>
          <p:nvPr>
            <p:ph type="body" idx="3"/>
          </p:nvPr>
        </p:nvSpPr>
        <p:spPr>
          <a:xfrm>
            <a:off x="457200" y="660400"/>
            <a:ext cx="3886200" cy="90427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Noto Sans Symbols"/>
              <a:buNone/>
            </a:pPr>
            <a:r>
              <a:rPr lang="en-US" sz="2400"/>
              <a:t>Prince George’s County</a:t>
            </a:r>
            <a:endParaRPr/>
          </a:p>
        </p:txBody>
      </p:sp>
      <p:sp>
        <p:nvSpPr>
          <p:cNvPr id="446" name="Google Shape;446;p32"/>
          <p:cNvSpPr txBox="1"/>
          <p:nvPr/>
        </p:nvSpPr>
        <p:spPr>
          <a:xfrm>
            <a:off x="4572000" y="660400"/>
            <a:ext cx="3886200" cy="9042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Noto Sans Symbols"/>
              <a:buNone/>
            </a:pPr>
            <a:r>
              <a:rPr lang="en-US" sz="2400" b="0" i="0" u="none" strike="noStrike" cap="none">
                <a:solidFill>
                  <a:schemeClr val="dk1"/>
                </a:solidFill>
                <a:latin typeface="Gill Sans"/>
                <a:ea typeface="Gill Sans"/>
                <a:cs typeface="Gill Sans"/>
                <a:sym typeface="Gill Sans"/>
              </a:rPr>
              <a:t>Montgomery County</a:t>
            </a:r>
            <a:endParaRPr/>
          </a:p>
        </p:txBody>
      </p:sp>
      <p:sp>
        <p:nvSpPr>
          <p:cNvPr id="447" name="Google Shape;447;p32"/>
          <p:cNvSpPr txBox="1"/>
          <p:nvPr/>
        </p:nvSpPr>
        <p:spPr>
          <a:xfrm>
            <a:off x="4572000" y="1360715"/>
            <a:ext cx="3886200" cy="334463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100"/>
              <a:buFont typeface="Noto Sans Symbols"/>
              <a:buChar char="▪"/>
            </a:pPr>
            <a:r>
              <a:rPr lang="en-US" sz="2100" b="0" i="0" u="none" strike="noStrike" cap="none">
                <a:solidFill>
                  <a:schemeClr val="dk1"/>
                </a:solidFill>
                <a:latin typeface="Gill Sans"/>
                <a:ea typeface="Gill Sans"/>
                <a:cs typeface="Gill Sans"/>
                <a:sym typeface="Gill Sans"/>
              </a:rPr>
              <a:t>Bio health/Biosciences</a:t>
            </a:r>
            <a:endParaRPr/>
          </a:p>
          <a:p>
            <a:pPr marL="342900" marR="0" lvl="0" indent="-342900" algn="l" rtl="0">
              <a:lnSpc>
                <a:spcPct val="100000"/>
              </a:lnSpc>
              <a:spcBef>
                <a:spcPts val="420"/>
              </a:spcBef>
              <a:spcAft>
                <a:spcPts val="0"/>
              </a:spcAft>
              <a:buClr>
                <a:srgbClr val="000000"/>
              </a:buClr>
              <a:buSzPts val="2100"/>
              <a:buFont typeface="Noto Sans Symbols"/>
              <a:buChar char="▪"/>
            </a:pPr>
            <a:r>
              <a:rPr lang="en-US" sz="2100" b="0" i="0" u="none" strike="noStrike" cap="none">
                <a:solidFill>
                  <a:schemeClr val="dk1"/>
                </a:solidFill>
                <a:latin typeface="Gill Sans"/>
                <a:ea typeface="Gill Sans"/>
                <a:cs typeface="Gill Sans"/>
                <a:sym typeface="Gill Sans"/>
              </a:rPr>
              <a:t>Information Technology and Cybersecurity</a:t>
            </a:r>
            <a:endParaRPr/>
          </a:p>
          <a:p>
            <a:pPr marL="342900" marR="0" lvl="0" indent="-342900" algn="l" rtl="0">
              <a:lnSpc>
                <a:spcPct val="100000"/>
              </a:lnSpc>
              <a:spcBef>
                <a:spcPts val="420"/>
              </a:spcBef>
              <a:spcAft>
                <a:spcPts val="0"/>
              </a:spcAft>
              <a:buClr>
                <a:srgbClr val="000000"/>
              </a:buClr>
              <a:buSzPts val="2100"/>
              <a:buFont typeface="Noto Sans Symbols"/>
              <a:buChar char="▪"/>
            </a:pPr>
            <a:r>
              <a:rPr lang="en-US" sz="2100" b="0" i="0" u="none" strike="noStrike" cap="none">
                <a:solidFill>
                  <a:schemeClr val="dk1"/>
                </a:solidFill>
                <a:latin typeface="Gill Sans"/>
                <a:ea typeface="Gill Sans"/>
                <a:cs typeface="Gill Sans"/>
                <a:sym typeface="Gill Sans"/>
              </a:rPr>
              <a:t>Financial Services</a:t>
            </a:r>
            <a:endParaRPr/>
          </a:p>
          <a:p>
            <a:pPr marL="342900" marR="0" lvl="0" indent="-342900" algn="l" rtl="0">
              <a:lnSpc>
                <a:spcPct val="100000"/>
              </a:lnSpc>
              <a:spcBef>
                <a:spcPts val="420"/>
              </a:spcBef>
              <a:spcAft>
                <a:spcPts val="0"/>
              </a:spcAft>
              <a:buClr>
                <a:srgbClr val="000000"/>
              </a:buClr>
              <a:buSzPts val="2100"/>
              <a:buFont typeface="Noto Sans Symbols"/>
              <a:buChar char="▪"/>
            </a:pPr>
            <a:r>
              <a:rPr lang="en-US" sz="2100" b="0" i="0" u="none" strike="noStrike" cap="none">
                <a:solidFill>
                  <a:schemeClr val="dk1"/>
                </a:solidFill>
                <a:latin typeface="Gill Sans"/>
                <a:ea typeface="Gill Sans"/>
                <a:cs typeface="Gill Sans"/>
                <a:sym typeface="Gill Sans"/>
              </a:rPr>
              <a:t>Advanced Manufacturing</a:t>
            </a:r>
            <a:endParaRPr/>
          </a:p>
          <a:p>
            <a:pPr marL="342900" marR="0" lvl="0" indent="-342900" algn="l" rtl="0">
              <a:lnSpc>
                <a:spcPct val="100000"/>
              </a:lnSpc>
              <a:spcBef>
                <a:spcPts val="420"/>
              </a:spcBef>
              <a:spcAft>
                <a:spcPts val="0"/>
              </a:spcAft>
              <a:buClr>
                <a:srgbClr val="000000"/>
              </a:buClr>
              <a:buSzPts val="2100"/>
              <a:buFont typeface="Noto Sans Symbols"/>
              <a:buChar char="▪"/>
            </a:pPr>
            <a:r>
              <a:rPr lang="en-US" sz="2100" b="0" i="0" u="none" strike="noStrike" cap="none">
                <a:solidFill>
                  <a:schemeClr val="dk1"/>
                </a:solidFill>
                <a:latin typeface="Gill Sans"/>
                <a:ea typeface="Gill Sans"/>
                <a:cs typeface="Gill Sans"/>
                <a:sym typeface="Gill Sans"/>
              </a:rPr>
              <a:t>Corporate/Regional HQ</a:t>
            </a:r>
            <a:endParaRPr/>
          </a:p>
          <a:p>
            <a:pPr marL="342900" marR="0" lvl="0" indent="-342900" algn="l" rtl="0">
              <a:lnSpc>
                <a:spcPct val="100000"/>
              </a:lnSpc>
              <a:spcBef>
                <a:spcPts val="420"/>
              </a:spcBef>
              <a:spcAft>
                <a:spcPts val="0"/>
              </a:spcAft>
              <a:buClr>
                <a:srgbClr val="000000"/>
              </a:buClr>
              <a:buSzPts val="2100"/>
              <a:buFont typeface="Noto Sans Symbols"/>
              <a:buChar char="▪"/>
            </a:pPr>
            <a:r>
              <a:rPr lang="en-US" sz="2100" b="0" i="0" u="none" strike="noStrike" cap="none">
                <a:solidFill>
                  <a:schemeClr val="dk1"/>
                </a:solidFill>
                <a:latin typeface="Gill Sans"/>
                <a:ea typeface="Gill Sans"/>
                <a:cs typeface="Gill Sans"/>
                <a:sym typeface="Gill Sans"/>
              </a:rPr>
              <a:t>Entrepreneurs and Innovators</a:t>
            </a:r>
            <a:endParaRPr/>
          </a:p>
        </p:txBody>
      </p:sp>
      <p:sp>
        <p:nvSpPr>
          <p:cNvPr id="2" name="TextBox 1">
            <a:extLst>
              <a:ext uri="{FF2B5EF4-FFF2-40B4-BE49-F238E27FC236}">
                <a16:creationId xmlns:a16="http://schemas.microsoft.com/office/drawing/2014/main" id="{C987D101-040B-8442-8565-01F21C03DB74}"/>
              </a:ext>
            </a:extLst>
          </p:cNvPr>
          <p:cNvSpPr txBox="1"/>
          <p:nvPr/>
        </p:nvSpPr>
        <p:spPr>
          <a:xfrm>
            <a:off x="735291" y="3648173"/>
            <a:ext cx="3608109" cy="738664"/>
          </a:xfrm>
          <a:prstGeom prst="rect">
            <a:avLst/>
          </a:prstGeom>
          <a:noFill/>
        </p:spPr>
        <p:txBody>
          <a:bodyPr wrap="square" rtlCol="0">
            <a:spAutoFit/>
          </a:bodyPr>
          <a:lstStyle/>
          <a:p>
            <a:r>
              <a:rPr lang="en-US" dirty="0">
                <a:solidFill>
                  <a:schemeClr val="accent6">
                    <a:lumMod val="75000"/>
                  </a:schemeClr>
                </a:solidFill>
              </a:rPr>
              <a:t>Becky    You have this same slide in your presentation above.  I think we just delete it here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33"/>
          <p:cNvPicPr preferRelativeResize="0"/>
          <p:nvPr/>
        </p:nvPicPr>
        <p:blipFill rotWithShape="1">
          <a:blip r:embed="rId3">
            <a:alphaModFix/>
          </a:blip>
          <a:srcRect/>
          <a:stretch/>
        </p:blipFill>
        <p:spPr>
          <a:xfrm>
            <a:off x="2466681" y="1562442"/>
            <a:ext cx="3899978" cy="2472531"/>
          </a:xfrm>
          <a:prstGeom prst="rect">
            <a:avLst/>
          </a:prstGeom>
          <a:noFill/>
          <a:ln>
            <a:noFill/>
          </a:ln>
        </p:spPr>
      </p:pic>
      <p:sp>
        <p:nvSpPr>
          <p:cNvPr id="2" name="Title 1">
            <a:extLst>
              <a:ext uri="{FF2B5EF4-FFF2-40B4-BE49-F238E27FC236}">
                <a16:creationId xmlns:a16="http://schemas.microsoft.com/office/drawing/2014/main" id="{E51FDC4C-97F7-D04C-97C1-A0120A29D351}"/>
              </a:ext>
            </a:extLst>
          </p:cNvPr>
          <p:cNvSpPr>
            <a:spLocks noGrp="1"/>
          </p:cNvSpPr>
          <p:nvPr>
            <p:ph type="title"/>
          </p:nvPr>
        </p:nvSpPr>
        <p:spPr/>
        <p:txBody>
          <a:bodyPr>
            <a:normAutofit/>
          </a:bodyPr>
          <a:lstStyle/>
          <a:p>
            <a:r>
              <a:rPr lang="en-US" sz="3600" dirty="0"/>
              <a:t>County Employment Projections</a:t>
            </a:r>
            <a:endParaRPr lang="en-US" dirty="0"/>
          </a:p>
        </p:txBody>
      </p:sp>
      <p:sp>
        <p:nvSpPr>
          <p:cNvPr id="457" name="Google Shape;457;p33"/>
          <p:cNvSpPr txBox="1">
            <a:spLocks noGrp="1"/>
          </p:cNvSpPr>
          <p:nvPr>
            <p:ph type="body" idx="1"/>
          </p:nvPr>
        </p:nvSpPr>
        <p:spPr>
          <a:xfrm>
            <a:off x="457199" y="1058749"/>
            <a:ext cx="8064631" cy="862013"/>
          </a:xfrm>
          <a:prstGeom prst="rect">
            <a:avLst/>
          </a:prstGeom>
          <a:noFill/>
          <a:ln>
            <a:noFill/>
          </a:ln>
        </p:spPr>
        <p:txBody>
          <a:bodyPr spcFirstLastPara="1" wrap="square" lIns="68569" tIns="34275" rIns="68569" bIns="34275" anchor="t" anchorCtr="0">
            <a:normAutofit/>
          </a:bodyPr>
          <a:lstStyle/>
          <a:p>
            <a:pPr>
              <a:lnSpc>
                <a:spcPct val="90000"/>
              </a:lnSpc>
              <a:buSzPts val="1800"/>
            </a:pPr>
            <a:r>
              <a:rPr lang="en-US" sz="2400" dirty="0"/>
              <a:t>Faster employment growth projected in Montgomery County</a:t>
            </a:r>
          </a:p>
          <a:p>
            <a:pPr>
              <a:lnSpc>
                <a:spcPct val="90000"/>
              </a:lnSpc>
              <a:buSzPts val="1800"/>
            </a:pPr>
            <a:endParaRPr lang="en-US" sz="2400" dirty="0"/>
          </a:p>
          <a:p>
            <a:pPr marL="63500" indent="0">
              <a:lnSpc>
                <a:spcPct val="90000"/>
              </a:lnSpc>
              <a:buSzPts val="1800"/>
              <a:buNone/>
            </a:pPr>
            <a:endParaRPr sz="3000" dirty="0"/>
          </a:p>
        </p:txBody>
      </p:sp>
      <p:sp>
        <p:nvSpPr>
          <p:cNvPr id="456" name="Google Shape;456;p33"/>
          <p:cNvSpPr txBox="1">
            <a:spLocks noGrp="1"/>
          </p:cNvSpPr>
          <p:nvPr>
            <p:ph type="sldNum" idx="12"/>
          </p:nvPr>
        </p:nvSpPr>
        <p:spPr>
          <a:prstGeom prst="rect">
            <a:avLst/>
          </a:prstGeom>
          <a:noFill/>
          <a:ln>
            <a:noFill/>
          </a:ln>
        </p:spPr>
        <p:txBody>
          <a:bodyPr spcFirstLastPara="1" vert="horz" wrap="square" lIns="68569" tIns="34275" rIns="68569" bIns="34275" rtlCol="0" anchor="ctr" anchorCtr="0">
            <a:noAutofit/>
          </a:bodyPr>
          <a:lstStyle/>
          <a:p>
            <a:pPr>
              <a:lnSpc>
                <a:spcPct val="90000"/>
              </a:lnSpc>
            </a:pPr>
            <a:endParaRPr dirty="0"/>
          </a:p>
        </p:txBody>
      </p:sp>
      <p:sp>
        <p:nvSpPr>
          <p:cNvPr id="454" name="Google Shape;454;p33"/>
          <p:cNvSpPr txBox="1">
            <a:spLocks noGrp="1"/>
          </p:cNvSpPr>
          <p:nvPr>
            <p:ph idx="4294967295"/>
          </p:nvPr>
        </p:nvSpPr>
        <p:spPr>
          <a:xfrm>
            <a:off x="777875" y="3943348"/>
            <a:ext cx="7908925" cy="862013"/>
          </a:xfrm>
          <a:prstGeom prst="rect">
            <a:avLst/>
          </a:prstGeom>
          <a:noFill/>
          <a:ln>
            <a:noFill/>
          </a:ln>
        </p:spPr>
        <p:txBody>
          <a:bodyPr spcFirstLastPara="1" wrap="square" lIns="68569" tIns="34275" rIns="68569" bIns="34275" anchor="t" anchorCtr="0">
            <a:noAutofit/>
          </a:bodyPr>
          <a:lstStyle/>
          <a:p>
            <a:pPr marL="0" indent="0">
              <a:buSzPts val="1800"/>
              <a:buNone/>
            </a:pPr>
            <a:r>
              <a:rPr lang="en-US" sz="2400" dirty="0"/>
              <a:t>Projected increase in employment, 2015 – 2045:</a:t>
            </a:r>
            <a:br>
              <a:rPr lang="en-US" sz="2400" dirty="0"/>
            </a:br>
            <a:r>
              <a:rPr lang="en-US" sz="2400" dirty="0"/>
              <a:t>Montgomery County: 30%    Prince George’s County: 19% </a:t>
            </a:r>
            <a:endParaRPr sz="2400" dirty="0"/>
          </a:p>
          <a:p>
            <a:pPr marL="0" indent="0"/>
            <a:endParaRPr sz="825" dirty="0"/>
          </a:p>
        </p:txBody>
      </p:sp>
    </p:spTree>
    <p:extLst>
      <p:ext uri="{BB962C8B-B14F-4D97-AF65-F5344CB8AC3E}">
        <p14:creationId xmlns:p14="http://schemas.microsoft.com/office/powerpoint/2010/main" val="195171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2" name="Title 1">
            <a:extLst>
              <a:ext uri="{FF2B5EF4-FFF2-40B4-BE49-F238E27FC236}">
                <a16:creationId xmlns:a16="http://schemas.microsoft.com/office/drawing/2014/main" id="{86D26A91-4425-0342-AACA-8C574DED671F}"/>
              </a:ext>
            </a:extLst>
          </p:cNvPr>
          <p:cNvSpPr>
            <a:spLocks noGrp="1"/>
          </p:cNvSpPr>
          <p:nvPr>
            <p:ph type="title"/>
          </p:nvPr>
        </p:nvSpPr>
        <p:spPr/>
        <p:txBody>
          <a:bodyPr>
            <a:normAutofit/>
          </a:bodyPr>
          <a:lstStyle/>
          <a:p>
            <a:r>
              <a:rPr lang="en-US" dirty="0"/>
              <a:t>COVID-19 Impacts in the region</a:t>
            </a:r>
          </a:p>
        </p:txBody>
      </p:sp>
      <p:sp>
        <p:nvSpPr>
          <p:cNvPr id="463" name="Google Shape;463;p34"/>
          <p:cNvSpPr txBox="1">
            <a:spLocks noGrp="1"/>
          </p:cNvSpPr>
          <p:nvPr>
            <p:ph type="body" idx="1"/>
          </p:nvPr>
        </p:nvSpPr>
        <p:spPr>
          <a:prstGeom prst="rect">
            <a:avLst/>
          </a:prstGeom>
          <a:noFill/>
          <a:ln>
            <a:noFill/>
          </a:ln>
        </p:spPr>
        <p:txBody>
          <a:bodyPr spcFirstLastPara="1" wrap="square" lIns="68569" tIns="34275" rIns="68569" bIns="34275" anchor="t" anchorCtr="0">
            <a:noAutofit/>
          </a:bodyPr>
          <a:lstStyle/>
          <a:p>
            <a:pPr marL="192881" indent="-192881">
              <a:spcBef>
                <a:spcPts val="315"/>
              </a:spcBef>
              <a:buSzPts val="2100"/>
            </a:pPr>
            <a:r>
              <a:rPr lang="en-US" sz="2400" dirty="0"/>
              <a:t>2020 </a:t>
            </a:r>
            <a:r>
              <a:rPr lang="en-US" sz="2400" dirty="0" smtClean="0"/>
              <a:t>decrease in regional employment: </a:t>
            </a:r>
            <a:r>
              <a:rPr lang="en-US" sz="2400" dirty="0"/>
              <a:t>177,800 jobs (5.2% of total)</a:t>
            </a:r>
            <a:endParaRPr sz="2700" dirty="0"/>
          </a:p>
          <a:p>
            <a:pPr marL="546497" lvl="1" indent="-289322"/>
            <a:r>
              <a:rPr lang="en-US" sz="2400" dirty="0"/>
              <a:t>Leisure and Hospitality (-25%)</a:t>
            </a:r>
          </a:p>
          <a:p>
            <a:pPr marL="546497" lvl="1" indent="-289322"/>
            <a:r>
              <a:rPr lang="en-US" sz="2400" dirty="0"/>
              <a:t>Education and Health Services (-7%).</a:t>
            </a:r>
            <a:endParaRPr sz="2400" dirty="0"/>
          </a:p>
          <a:p>
            <a:pPr marL="192881" indent="-192881">
              <a:spcBef>
                <a:spcPts val="315"/>
              </a:spcBef>
              <a:buSzPts val="2100"/>
            </a:pPr>
            <a:r>
              <a:rPr lang="en-US" sz="2400" dirty="0"/>
              <a:t>Statewide employment is not expected to regain its prior peak until mid-2022</a:t>
            </a:r>
            <a:endParaRPr sz="2700" dirty="0"/>
          </a:p>
          <a:p>
            <a:pPr marL="192881" indent="-192881">
              <a:spcBef>
                <a:spcPts val="315"/>
              </a:spcBef>
              <a:buSzPts val="2100"/>
            </a:pPr>
            <a:r>
              <a:rPr lang="en-US" sz="2400" dirty="0"/>
              <a:t>Minorities, low-income and women have disproportionate decreases</a:t>
            </a:r>
            <a:endParaRPr sz="2700" dirty="0"/>
          </a:p>
        </p:txBody>
      </p:sp>
      <p:sp>
        <p:nvSpPr>
          <p:cNvPr id="465" name="Google Shape;465;p34"/>
          <p:cNvSpPr txBox="1">
            <a:spLocks noGrp="1"/>
          </p:cNvSpPr>
          <p:nvPr>
            <p:ph type="sldNum" idx="12"/>
          </p:nvPr>
        </p:nvSpPr>
        <p:spPr>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27</a:t>
            </a:fld>
            <a:endParaRPr/>
          </a:p>
        </p:txBody>
      </p:sp>
    </p:spTree>
    <p:extLst>
      <p:ext uri="{BB962C8B-B14F-4D97-AF65-F5344CB8AC3E}">
        <p14:creationId xmlns:p14="http://schemas.microsoft.com/office/powerpoint/2010/main" val="1713946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5"/>
          <p:cNvSpPr txBox="1">
            <a:spLocks noGrp="1"/>
          </p:cNvSpPr>
          <p:nvPr>
            <p:ph type="ctrTitle"/>
          </p:nvPr>
        </p:nvSpPr>
        <p:spPr>
          <a:xfrm>
            <a:off x="685800" y="1402080"/>
            <a:ext cx="7772400" cy="1668900"/>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sz="4400"/>
              <a:t>Corridor Conditions &amp; Projection</a:t>
            </a:r>
            <a:endParaRPr sz="2733"/>
          </a:p>
        </p:txBody>
      </p:sp>
      <p:sp>
        <p:nvSpPr>
          <p:cNvPr id="472" name="Google Shape;472;p35"/>
          <p:cNvSpPr txBox="1">
            <a:spLocks noGrp="1"/>
          </p:cNvSpPr>
          <p:nvPr>
            <p:ph type="subTitle" idx="1"/>
          </p:nvPr>
        </p:nvSpPr>
        <p:spPr>
          <a:xfrm>
            <a:off x="1371600" y="3101340"/>
            <a:ext cx="6400800" cy="1127700"/>
          </a:xfrm>
          <a:prstGeom prst="rect">
            <a:avLst/>
          </a:prstGeom>
          <a:noFill/>
          <a:ln>
            <a:noFill/>
          </a:ln>
        </p:spPr>
        <p:txBody>
          <a:bodyPr spcFirstLastPara="1" wrap="square" lIns="73250" tIns="36625" rIns="73250" bIns="36625" anchor="t" anchorCtr="0">
            <a:normAutofit fontScale="62500" lnSpcReduction="20000"/>
          </a:bodyPr>
          <a:lstStyle/>
          <a:p>
            <a:pPr marL="0" lvl="0" indent="0" algn="ctr" rtl="0">
              <a:lnSpc>
                <a:spcPct val="100000"/>
              </a:lnSpc>
              <a:spcBef>
                <a:spcPts val="520"/>
              </a:spcBef>
              <a:spcAft>
                <a:spcPts val="0"/>
              </a:spcAft>
              <a:buSzPct val="159999"/>
              <a:buNone/>
            </a:pPr>
            <a:r>
              <a:rPr lang="en-US" b="1" dirty="0"/>
              <a:t>Nick </a:t>
            </a:r>
            <a:r>
              <a:rPr lang="en-US" b="1" dirty="0" err="1"/>
              <a:t>Finio</a:t>
            </a:r>
            <a:r>
              <a:rPr lang="en-US" dirty="0"/>
              <a:t>, NCSG</a:t>
            </a:r>
            <a:endParaRPr dirty="0"/>
          </a:p>
          <a:p>
            <a:pPr marL="0" lvl="0" indent="0" algn="ctr" rtl="0">
              <a:lnSpc>
                <a:spcPct val="100000"/>
              </a:lnSpc>
              <a:spcBef>
                <a:spcPts val="520"/>
              </a:spcBef>
              <a:spcAft>
                <a:spcPts val="0"/>
              </a:spcAft>
              <a:buSzPct val="159999"/>
              <a:buNone/>
            </a:pPr>
            <a:endParaRPr dirty="0"/>
          </a:p>
          <a:p>
            <a:pPr marL="0" lvl="0" indent="0" algn="ctr" rtl="0">
              <a:lnSpc>
                <a:spcPct val="100000"/>
              </a:lnSpc>
              <a:spcBef>
                <a:spcPts val="520"/>
              </a:spcBef>
              <a:spcAft>
                <a:spcPts val="0"/>
              </a:spcAft>
              <a:buSzPct val="159999"/>
              <a:buNone/>
            </a:pPr>
            <a:r>
              <a:rPr lang="en-US" dirty="0"/>
              <a:t>If you have questions, please type them into the chat. We will address them during the Q&amp;A period.</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36"/>
          <p:cNvPicPr preferRelativeResize="0"/>
          <p:nvPr/>
        </p:nvPicPr>
        <p:blipFill rotWithShape="1">
          <a:blip r:embed="rId3">
            <a:alphaModFix/>
          </a:blip>
          <a:srcRect/>
          <a:stretch/>
        </p:blipFill>
        <p:spPr>
          <a:xfrm>
            <a:off x="1016801" y="1034039"/>
            <a:ext cx="7110398" cy="3943850"/>
          </a:xfrm>
          <a:prstGeom prst="rect">
            <a:avLst/>
          </a:prstGeom>
          <a:noFill/>
          <a:ln>
            <a:noFill/>
          </a:ln>
        </p:spPr>
      </p:pic>
      <p:sp>
        <p:nvSpPr>
          <p:cNvPr id="479" name="Google Shape;479;p36"/>
          <p:cNvSpPr txBox="1">
            <a:spLocks noGrp="1"/>
          </p:cNvSpPr>
          <p:nvPr>
            <p:ph type="title"/>
          </p:nvPr>
        </p:nvSpPr>
        <p:spPr>
          <a:xfrm>
            <a:off x="922292" y="0"/>
            <a:ext cx="711039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a:t>Corridor Conditions</a:t>
            </a:r>
            <a:endParaRPr/>
          </a:p>
        </p:txBody>
      </p:sp>
      <p:sp>
        <p:nvSpPr>
          <p:cNvPr id="480" name="Google Shape;480;p36"/>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ctr" anchorCtr="0">
            <a:normAutofit fontScale="55000" lnSpcReduction="20000"/>
          </a:bodyPr>
          <a:lstStyle/>
          <a:p>
            <a:pPr marL="0" lvl="0" indent="0" algn="r" rtl="0">
              <a:lnSpc>
                <a:spcPct val="90000"/>
              </a:lnSpc>
              <a:spcBef>
                <a:spcPts val="0"/>
              </a:spcBef>
              <a:spcAft>
                <a:spcPts val="450"/>
              </a:spcAft>
              <a:buSzPct val="100000"/>
              <a:buNone/>
            </a:pPr>
            <a:fld id="{00000000-1234-1234-1234-123412341234}" type="slidenum">
              <a:rPr lang="en-US"/>
              <a:t>29</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p:nvPr/>
        </p:nvSpPr>
        <p:spPr>
          <a:xfrm>
            <a:off x="4723700" y="1278075"/>
            <a:ext cx="4241700" cy="3077700"/>
          </a:xfrm>
          <a:prstGeom prst="rect">
            <a:avLst/>
          </a:prstGeom>
          <a:noFill/>
          <a:ln>
            <a:noFill/>
          </a:ln>
        </p:spPr>
        <p:txBody>
          <a:bodyPr spcFirstLastPara="1" wrap="square" lIns="73250" tIns="36625" rIns="73250" bIns="36625" anchor="t" anchorCtr="0">
            <a:noAutofit/>
          </a:bodyPr>
          <a:lstStyle/>
          <a:p>
            <a:pPr marL="457200" marR="0" lvl="0" indent="-311150" algn="l" rtl="0">
              <a:lnSpc>
                <a:spcPct val="100000"/>
              </a:lnSpc>
              <a:spcBef>
                <a:spcPts val="0"/>
              </a:spcBef>
              <a:spcAft>
                <a:spcPts val="0"/>
              </a:spcAft>
              <a:buClr>
                <a:srgbClr val="000000"/>
              </a:buClr>
              <a:buSzPts val="1300"/>
              <a:buFont typeface="Georgia"/>
              <a:buAutoNum type="arabicPeriod"/>
            </a:pPr>
            <a:r>
              <a:rPr lang="en-US" sz="1300" b="1" i="0" u="none" strike="noStrike" cap="none">
                <a:solidFill>
                  <a:srgbClr val="000000"/>
                </a:solidFill>
                <a:latin typeface="Georgia"/>
                <a:ea typeface="Georgia"/>
                <a:cs typeface="Georgia"/>
                <a:sym typeface="Georgia"/>
              </a:rPr>
              <a:t>Timeline</a:t>
            </a:r>
            <a:endParaRPr sz="1300" b="1" i="0" u="none" strike="noStrike" cap="none">
              <a:solidFill>
                <a:srgbClr val="000000"/>
              </a:solidFill>
              <a:latin typeface="Georgia"/>
              <a:ea typeface="Georgia"/>
              <a:cs typeface="Georgia"/>
              <a:sym typeface="Georgia"/>
            </a:endParaRPr>
          </a:p>
          <a:p>
            <a:pPr marL="914400" marR="0" lvl="1" indent="-311150" algn="l" rtl="0">
              <a:lnSpc>
                <a:spcPct val="100000"/>
              </a:lnSpc>
              <a:spcBef>
                <a:spcPts val="1000"/>
              </a:spcBef>
              <a:spcAft>
                <a:spcPts val="0"/>
              </a:spcAft>
              <a:buClr>
                <a:srgbClr val="000000"/>
              </a:buClr>
              <a:buSzPts val="1300"/>
              <a:buFont typeface="Georgia"/>
              <a:buAutoNum type="alphaLcPeriod"/>
            </a:pPr>
            <a:r>
              <a:rPr lang="en-US" sz="1300" b="0" i="0" u="none" strike="noStrike" cap="none">
                <a:solidFill>
                  <a:srgbClr val="000000"/>
                </a:solidFill>
                <a:latin typeface="Georgia"/>
                <a:ea typeface="Georgia"/>
                <a:cs typeface="Georgia"/>
                <a:sym typeface="Georgia"/>
              </a:rPr>
              <a:t>Summer 2020 - July 2022</a:t>
            </a:r>
            <a:endParaRPr sz="1300" b="0" i="0" u="none" strike="noStrike" cap="none">
              <a:solidFill>
                <a:srgbClr val="000000"/>
              </a:solidFill>
              <a:latin typeface="Georgia"/>
              <a:ea typeface="Georgia"/>
              <a:cs typeface="Georgia"/>
              <a:sym typeface="Georgia"/>
            </a:endParaRPr>
          </a:p>
          <a:p>
            <a:pPr marL="457200" marR="0" lvl="0" indent="-311150" algn="l" rtl="0">
              <a:lnSpc>
                <a:spcPct val="100000"/>
              </a:lnSpc>
              <a:spcBef>
                <a:spcPts val="1000"/>
              </a:spcBef>
              <a:spcAft>
                <a:spcPts val="0"/>
              </a:spcAft>
              <a:buClr>
                <a:srgbClr val="000000"/>
              </a:buClr>
              <a:buSzPts val="1300"/>
              <a:buFont typeface="Georgia"/>
              <a:buAutoNum type="arabicPeriod"/>
            </a:pPr>
            <a:r>
              <a:rPr lang="en-US" sz="1300" b="1" i="0" u="none" strike="noStrike" cap="none">
                <a:solidFill>
                  <a:srgbClr val="000000"/>
                </a:solidFill>
                <a:latin typeface="Georgia"/>
                <a:ea typeface="Georgia"/>
                <a:cs typeface="Georgia"/>
                <a:sym typeface="Georgia"/>
              </a:rPr>
              <a:t>Work products</a:t>
            </a:r>
            <a:endParaRPr sz="1300" b="1" i="0" u="none" strike="noStrike" cap="none">
              <a:solidFill>
                <a:srgbClr val="000000"/>
              </a:solidFill>
              <a:latin typeface="Georgia"/>
              <a:ea typeface="Georgia"/>
              <a:cs typeface="Georgia"/>
              <a:sym typeface="Georgia"/>
            </a:endParaRPr>
          </a:p>
          <a:p>
            <a:pPr marL="914400" marR="0" lvl="1" indent="-311150" algn="l" rtl="0">
              <a:lnSpc>
                <a:spcPct val="100000"/>
              </a:lnSpc>
              <a:spcBef>
                <a:spcPts val="1000"/>
              </a:spcBef>
              <a:spcAft>
                <a:spcPts val="0"/>
              </a:spcAft>
              <a:buClr>
                <a:srgbClr val="000000"/>
              </a:buClr>
              <a:buSzPts val="1300"/>
              <a:buFont typeface="Georgia"/>
              <a:buAutoNum type="alphaLcPeriod"/>
            </a:pPr>
            <a:r>
              <a:rPr lang="en-US" sz="1300" b="0" i="0" u="none" strike="noStrike" cap="none">
                <a:solidFill>
                  <a:srgbClr val="000000"/>
                </a:solidFill>
                <a:latin typeface="Georgia"/>
                <a:ea typeface="Georgia"/>
                <a:cs typeface="Georgia"/>
                <a:sym typeface="Georgia"/>
              </a:rPr>
              <a:t>Formalize/Expand Multi-stakeholder Collaborative for Coordination, Engagement and Monitoring</a:t>
            </a:r>
            <a:endParaRPr sz="1300" b="0" i="0" u="none" strike="noStrike" cap="none">
              <a:solidFill>
                <a:srgbClr val="000000"/>
              </a:solidFill>
              <a:latin typeface="Georgia"/>
              <a:ea typeface="Georgia"/>
              <a:cs typeface="Georgia"/>
              <a:sym typeface="Georgia"/>
            </a:endParaRPr>
          </a:p>
          <a:p>
            <a:pPr marL="914400" marR="0" lvl="1" indent="-311150" algn="l" rtl="0">
              <a:lnSpc>
                <a:spcPct val="100000"/>
              </a:lnSpc>
              <a:spcBef>
                <a:spcPts val="1000"/>
              </a:spcBef>
              <a:spcAft>
                <a:spcPts val="0"/>
              </a:spcAft>
              <a:buClr>
                <a:srgbClr val="000000"/>
              </a:buClr>
              <a:buSzPts val="1300"/>
              <a:buFont typeface="Georgia"/>
              <a:buAutoNum type="alphaLcPeriod"/>
            </a:pPr>
            <a:r>
              <a:rPr lang="en-US" sz="1300" b="0" i="0" u="none" strike="noStrike" cap="none">
                <a:solidFill>
                  <a:srgbClr val="000000"/>
                </a:solidFill>
                <a:latin typeface="Georgia"/>
                <a:ea typeface="Georgia"/>
                <a:cs typeface="Georgia"/>
                <a:sym typeface="Georgia"/>
              </a:rPr>
              <a:t>Corridor–Wide Multi-Mobility and TOD Assessment</a:t>
            </a:r>
            <a:endParaRPr sz="1300" b="0" i="0" u="none" strike="noStrike" cap="none">
              <a:solidFill>
                <a:srgbClr val="000000"/>
              </a:solidFill>
              <a:latin typeface="Georgia"/>
              <a:ea typeface="Georgia"/>
              <a:cs typeface="Georgia"/>
              <a:sym typeface="Georgia"/>
            </a:endParaRPr>
          </a:p>
          <a:p>
            <a:pPr marL="914400" marR="0" lvl="1" indent="-311150" algn="l" rtl="0">
              <a:lnSpc>
                <a:spcPct val="100000"/>
              </a:lnSpc>
              <a:spcBef>
                <a:spcPts val="1000"/>
              </a:spcBef>
              <a:spcAft>
                <a:spcPts val="0"/>
              </a:spcAft>
              <a:buClr>
                <a:srgbClr val="000000"/>
              </a:buClr>
              <a:buSzPts val="1300"/>
              <a:buFont typeface="Georgia"/>
              <a:buAutoNum type="alphaLcPeriod"/>
            </a:pPr>
            <a:r>
              <a:rPr lang="en-US" sz="1300" b="1" i="0" u="none" strike="noStrike" cap="none">
                <a:solidFill>
                  <a:srgbClr val="000000"/>
                </a:solidFill>
                <a:latin typeface="Georgia"/>
                <a:ea typeface="Georgia"/>
                <a:cs typeface="Georgia"/>
                <a:sym typeface="Georgia"/>
              </a:rPr>
              <a:t>Economic Development Assessment </a:t>
            </a:r>
            <a:r>
              <a:rPr lang="en-US" sz="1300" b="0" i="0" u="none" strike="noStrike" cap="none">
                <a:solidFill>
                  <a:srgbClr val="000000"/>
                </a:solidFill>
                <a:latin typeface="Georgia"/>
                <a:ea typeface="Georgia"/>
                <a:cs typeface="Georgia"/>
                <a:sym typeface="Georgia"/>
              </a:rPr>
              <a:t>and Business Preservation Strategy</a:t>
            </a:r>
            <a:endParaRPr sz="1300" b="0" i="0" u="none" strike="noStrike" cap="none">
              <a:solidFill>
                <a:srgbClr val="000000"/>
              </a:solidFill>
              <a:latin typeface="Georgia"/>
              <a:ea typeface="Georgia"/>
              <a:cs typeface="Georgia"/>
              <a:sym typeface="Georgia"/>
            </a:endParaRPr>
          </a:p>
          <a:p>
            <a:pPr marL="914400" marR="0" lvl="1" indent="-311150" algn="l" rtl="0">
              <a:lnSpc>
                <a:spcPct val="100000"/>
              </a:lnSpc>
              <a:spcBef>
                <a:spcPts val="1000"/>
              </a:spcBef>
              <a:spcAft>
                <a:spcPts val="0"/>
              </a:spcAft>
              <a:buClr>
                <a:srgbClr val="000000"/>
              </a:buClr>
              <a:buSzPts val="1300"/>
              <a:buFont typeface="Georgia"/>
              <a:buAutoNum type="alphaLcPeriod"/>
            </a:pPr>
            <a:r>
              <a:rPr lang="en-US" sz="1300" b="0" i="0" u="none" strike="noStrike" cap="none">
                <a:solidFill>
                  <a:srgbClr val="000000"/>
                </a:solidFill>
                <a:latin typeface="Georgia"/>
                <a:ea typeface="Georgia"/>
                <a:cs typeface="Georgia"/>
                <a:sym typeface="Georgia"/>
              </a:rPr>
              <a:t>TOD Finance and Implementation Recommendations</a:t>
            </a:r>
            <a:endParaRPr sz="1300" b="0" i="0" u="none" strike="noStrike" cap="none">
              <a:solidFill>
                <a:srgbClr val="000000"/>
              </a:solidFill>
              <a:latin typeface="Georgia"/>
              <a:ea typeface="Georgia"/>
              <a:cs typeface="Georgia"/>
              <a:sym typeface="Georgia"/>
            </a:endParaRPr>
          </a:p>
          <a:p>
            <a:pPr marL="0" marR="0" lvl="0" indent="0" algn="l" rtl="0">
              <a:lnSpc>
                <a:spcPct val="100000"/>
              </a:lnSpc>
              <a:spcBef>
                <a:spcPts val="1000"/>
              </a:spcBef>
              <a:spcAft>
                <a:spcPts val="0"/>
              </a:spcAft>
              <a:buClr>
                <a:srgbClr val="000000"/>
              </a:buClr>
              <a:buSzPts val="1300"/>
              <a:buFont typeface="Arial"/>
              <a:buNone/>
            </a:pPr>
            <a:endParaRPr sz="13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Georgia"/>
              <a:ea typeface="Georgia"/>
              <a:cs typeface="Georgia"/>
              <a:sym typeface="Georgia"/>
            </a:endParaRPr>
          </a:p>
        </p:txBody>
      </p:sp>
      <p:sp>
        <p:nvSpPr>
          <p:cNvPr id="142" name="Google Shape;142;p3"/>
          <p:cNvSpPr/>
          <p:nvPr/>
        </p:nvSpPr>
        <p:spPr>
          <a:xfrm>
            <a:off x="5510254" y="3442914"/>
            <a:ext cx="3363402" cy="36576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txBox="1">
            <a:spLocks noGrp="1"/>
          </p:cNvSpPr>
          <p:nvPr>
            <p:ph type="title"/>
          </p:nvPr>
        </p:nvSpPr>
        <p:spPr>
          <a:xfrm>
            <a:off x="955964" y="0"/>
            <a:ext cx="7917692" cy="776100"/>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1400"/>
              <a:buNone/>
            </a:pPr>
            <a:r>
              <a:rPr lang="en-US" sz="2750" dirty="0"/>
              <a:t>Overview: PLCC, FTA, MTA, TOD Planning Grant</a:t>
            </a:r>
            <a:endParaRPr sz="2750" dirty="0"/>
          </a:p>
        </p:txBody>
      </p:sp>
      <p:sp>
        <p:nvSpPr>
          <p:cNvPr id="144" name="Google Shape;144;p3"/>
          <p:cNvSpPr txBox="1">
            <a:spLocks noGrp="1"/>
          </p:cNvSpPr>
          <p:nvPr>
            <p:ph type="sldNum" idx="12"/>
          </p:nvPr>
        </p:nvSpPr>
        <p:spPr>
          <a:xfrm>
            <a:off x="6553200" y="4857750"/>
            <a:ext cx="2133600" cy="183300"/>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3</a:t>
            </a:fld>
            <a:endParaRPr/>
          </a:p>
        </p:txBody>
      </p:sp>
      <p:pic>
        <p:nvPicPr>
          <p:cNvPr id="145" name="Google Shape;145;p3"/>
          <p:cNvPicPr preferRelativeResize="0"/>
          <p:nvPr/>
        </p:nvPicPr>
        <p:blipFill rotWithShape="1">
          <a:blip r:embed="rId3">
            <a:alphaModFix/>
          </a:blip>
          <a:srcRect/>
          <a:stretch/>
        </p:blipFill>
        <p:spPr>
          <a:xfrm>
            <a:off x="153100" y="1507650"/>
            <a:ext cx="4418901" cy="3078571"/>
          </a:xfrm>
          <a:prstGeom prst="rect">
            <a:avLst/>
          </a:prstGeom>
          <a:noFill/>
          <a:ln>
            <a:noFill/>
          </a:ln>
        </p:spPr>
      </p:pic>
      <p:cxnSp>
        <p:nvCxnSpPr>
          <p:cNvPr id="146" name="Google Shape;146;p3"/>
          <p:cNvCxnSpPr/>
          <p:nvPr/>
        </p:nvCxnSpPr>
        <p:spPr>
          <a:xfrm>
            <a:off x="2492000" y="3078025"/>
            <a:ext cx="1098300" cy="0"/>
          </a:xfrm>
          <a:prstGeom prst="straightConnector1">
            <a:avLst/>
          </a:prstGeom>
          <a:noFill/>
          <a:ln w="28575" cap="flat" cmpd="sng">
            <a:solidFill>
              <a:srgbClr val="980000"/>
            </a:solidFill>
            <a:prstDash val="solid"/>
            <a:round/>
            <a:headEnd type="none" w="sm" len="sm"/>
            <a:tailEnd type="none" w="sm" len="sm"/>
          </a:ln>
        </p:spPr>
      </p:cxnSp>
      <p:pic>
        <p:nvPicPr>
          <p:cNvPr id="147" name="Google Shape;147;p3"/>
          <p:cNvPicPr preferRelativeResize="0"/>
          <p:nvPr/>
        </p:nvPicPr>
        <p:blipFill rotWithShape="1">
          <a:blip r:embed="rId4">
            <a:alphaModFix/>
          </a:blip>
          <a:srcRect/>
          <a:stretch/>
        </p:blipFill>
        <p:spPr>
          <a:xfrm>
            <a:off x="196975" y="4517491"/>
            <a:ext cx="1644576" cy="561650"/>
          </a:xfrm>
          <a:prstGeom prst="rect">
            <a:avLst/>
          </a:prstGeom>
          <a:noFill/>
          <a:ln>
            <a:noFill/>
          </a:ln>
        </p:spPr>
      </p:pic>
      <p:pic>
        <p:nvPicPr>
          <p:cNvPr id="148" name="Google Shape;148;p3"/>
          <p:cNvPicPr preferRelativeResize="0"/>
          <p:nvPr/>
        </p:nvPicPr>
        <p:blipFill rotWithShape="1">
          <a:blip r:embed="rId5">
            <a:alphaModFix/>
          </a:blip>
          <a:srcRect/>
          <a:stretch/>
        </p:blipFill>
        <p:spPr>
          <a:xfrm>
            <a:off x="2195225" y="4517500"/>
            <a:ext cx="934779" cy="561650"/>
          </a:xfrm>
          <a:prstGeom prst="rect">
            <a:avLst/>
          </a:prstGeom>
          <a:noFill/>
          <a:ln>
            <a:noFill/>
          </a:ln>
        </p:spPr>
      </p:pic>
      <p:pic>
        <p:nvPicPr>
          <p:cNvPr id="149" name="Google Shape;149;p3"/>
          <p:cNvPicPr preferRelativeResize="0"/>
          <p:nvPr/>
        </p:nvPicPr>
        <p:blipFill rotWithShape="1">
          <a:blip r:embed="rId6">
            <a:alphaModFix/>
          </a:blip>
          <a:srcRect/>
          <a:stretch/>
        </p:blipFill>
        <p:spPr>
          <a:xfrm>
            <a:off x="3354275" y="4439850"/>
            <a:ext cx="1217730" cy="6393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7"/>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a:t>Educational Attainment</a:t>
            </a:r>
            <a:endParaRPr/>
          </a:p>
        </p:txBody>
      </p:sp>
      <p:sp>
        <p:nvSpPr>
          <p:cNvPr id="486" name="Google Shape;486;p37"/>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30</a:t>
            </a:fld>
            <a:endParaRPr/>
          </a:p>
        </p:txBody>
      </p:sp>
      <p:pic>
        <p:nvPicPr>
          <p:cNvPr id="487" name="Google Shape;487;p37"/>
          <p:cNvPicPr preferRelativeResize="0"/>
          <p:nvPr/>
        </p:nvPicPr>
        <p:blipFill rotWithShape="1">
          <a:blip r:embed="rId3">
            <a:alphaModFix/>
          </a:blip>
          <a:srcRect/>
          <a:stretch/>
        </p:blipFill>
        <p:spPr>
          <a:xfrm>
            <a:off x="1030369" y="935275"/>
            <a:ext cx="6902898" cy="4014153"/>
          </a:xfrm>
          <a:prstGeom prst="rect">
            <a:avLst/>
          </a:prstGeom>
          <a:noFill/>
          <a:ln>
            <a:noFill/>
          </a:ln>
        </p:spPr>
      </p:pic>
      <p:sp>
        <p:nvSpPr>
          <p:cNvPr id="488" name="Google Shape;488;p37"/>
          <p:cNvSpPr txBox="1"/>
          <p:nvPr/>
        </p:nvSpPr>
        <p:spPr>
          <a:xfrm>
            <a:off x="6987150" y="4549225"/>
            <a:ext cx="137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a:latin typeface="Georgia"/>
                <a:ea typeface="Georgia"/>
                <a:cs typeface="Georgia"/>
                <a:sym typeface="Georgia"/>
              </a:rPr>
              <a:t>Source: 2015-2019 Census ACS 5-year estimates</a:t>
            </a:r>
            <a:endParaRPr sz="700">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8"/>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sz="3600"/>
              <a:t>Jobs-Worker Balance by Subarea </a:t>
            </a:r>
            <a:endParaRPr/>
          </a:p>
        </p:txBody>
      </p:sp>
      <p:sp>
        <p:nvSpPr>
          <p:cNvPr id="494" name="Google Shape;494;p38"/>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31</a:t>
            </a:fld>
            <a:endParaRPr/>
          </a:p>
        </p:txBody>
      </p:sp>
      <p:pic>
        <p:nvPicPr>
          <p:cNvPr id="495" name="Google Shape;495;p38" descr="Timeline&#10;&#10;Description automatically generated"/>
          <p:cNvPicPr preferRelativeResize="0"/>
          <p:nvPr/>
        </p:nvPicPr>
        <p:blipFill rotWithShape="1">
          <a:blip r:embed="rId3">
            <a:alphaModFix/>
          </a:blip>
          <a:srcRect/>
          <a:stretch/>
        </p:blipFill>
        <p:spPr>
          <a:xfrm>
            <a:off x="1232622" y="933980"/>
            <a:ext cx="6678756" cy="3923770"/>
          </a:xfrm>
          <a:prstGeom prst="rect">
            <a:avLst/>
          </a:prstGeom>
          <a:noFill/>
          <a:ln>
            <a:noFill/>
          </a:ln>
        </p:spPr>
      </p:pic>
      <p:sp>
        <p:nvSpPr>
          <p:cNvPr id="496" name="Google Shape;496;p38"/>
          <p:cNvSpPr txBox="1"/>
          <p:nvPr/>
        </p:nvSpPr>
        <p:spPr>
          <a:xfrm>
            <a:off x="4800600" y="1318258"/>
            <a:ext cx="4079632" cy="2986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497" name="Google Shape;497;p38"/>
          <p:cNvSpPr txBox="1"/>
          <p:nvPr/>
        </p:nvSpPr>
        <p:spPr>
          <a:xfrm>
            <a:off x="6987150" y="4549225"/>
            <a:ext cx="1374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a:latin typeface="Georgia"/>
                <a:ea typeface="Georgia"/>
                <a:cs typeface="Georgia"/>
                <a:sym typeface="Georgia"/>
              </a:rPr>
              <a:t>Source: 2015-2019 Census ACS 5-year estimates and 2019 LEHD</a:t>
            </a:r>
            <a:endParaRPr sz="700">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501"/>
        <p:cNvGrpSpPr/>
        <p:nvPr/>
      </p:nvGrpSpPr>
      <p:grpSpPr>
        <a:xfrm>
          <a:off x="0" y="0"/>
          <a:ext cx="0" cy="0"/>
          <a:chOff x="0" y="0"/>
          <a:chExt cx="0" cy="0"/>
        </a:xfrm>
      </p:grpSpPr>
      <p:sp>
        <p:nvSpPr>
          <p:cNvPr id="502" name="Google Shape;502;p39"/>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a:t>Employment by Wage</a:t>
            </a:r>
            <a:endParaRPr/>
          </a:p>
        </p:txBody>
      </p:sp>
      <p:sp>
        <p:nvSpPr>
          <p:cNvPr id="503" name="Google Shape;503;p39"/>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32</a:t>
            </a:fld>
            <a:endParaRPr/>
          </a:p>
        </p:txBody>
      </p:sp>
      <p:pic>
        <p:nvPicPr>
          <p:cNvPr id="504" name="Google Shape;504;p39"/>
          <p:cNvPicPr preferRelativeResize="0"/>
          <p:nvPr/>
        </p:nvPicPr>
        <p:blipFill rotWithShape="1">
          <a:blip r:embed="rId3">
            <a:alphaModFix/>
          </a:blip>
          <a:srcRect/>
          <a:stretch/>
        </p:blipFill>
        <p:spPr>
          <a:xfrm>
            <a:off x="113559" y="1347019"/>
            <a:ext cx="8778145" cy="2566220"/>
          </a:xfrm>
          <a:prstGeom prst="rect">
            <a:avLst/>
          </a:prstGeom>
          <a:noFill/>
          <a:ln>
            <a:noFill/>
          </a:ln>
        </p:spPr>
      </p:pic>
      <p:sp>
        <p:nvSpPr>
          <p:cNvPr id="505" name="Google Shape;505;p39"/>
          <p:cNvSpPr txBox="1"/>
          <p:nvPr/>
        </p:nvSpPr>
        <p:spPr>
          <a:xfrm>
            <a:off x="6987150" y="4549225"/>
            <a:ext cx="1374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a:latin typeface="Georgia"/>
                <a:ea typeface="Georgia"/>
                <a:cs typeface="Georgia"/>
                <a:sym typeface="Georgia"/>
              </a:rPr>
              <a:t>Source: 2019 LEHD</a:t>
            </a:r>
            <a:endParaRPr sz="700">
              <a:latin typeface="Georgia"/>
              <a:ea typeface="Georgia"/>
              <a:cs typeface="Georgia"/>
              <a:sym typeface="Georg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0"/>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1400"/>
              <a:buNone/>
            </a:pPr>
            <a:r>
              <a:rPr lang="en-US" sz="2800"/>
              <a:t>Mode of Transportation to Work</a:t>
            </a:r>
            <a:endParaRPr/>
          </a:p>
        </p:txBody>
      </p:sp>
      <p:sp>
        <p:nvSpPr>
          <p:cNvPr id="511" name="Google Shape;511;p40"/>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33</a:t>
            </a:fld>
            <a:endParaRPr/>
          </a:p>
        </p:txBody>
      </p:sp>
      <p:pic>
        <p:nvPicPr>
          <p:cNvPr id="512" name="Google Shape;512;p40"/>
          <p:cNvPicPr preferRelativeResize="0"/>
          <p:nvPr/>
        </p:nvPicPr>
        <p:blipFill rotWithShape="1">
          <a:blip r:embed="rId3">
            <a:alphaModFix/>
          </a:blip>
          <a:srcRect/>
          <a:stretch/>
        </p:blipFill>
        <p:spPr>
          <a:xfrm>
            <a:off x="578658" y="1172575"/>
            <a:ext cx="7752496" cy="3913865"/>
          </a:xfrm>
          <a:prstGeom prst="rect">
            <a:avLst/>
          </a:prstGeom>
          <a:noFill/>
          <a:ln>
            <a:noFill/>
          </a:ln>
        </p:spPr>
      </p:pic>
      <p:sp>
        <p:nvSpPr>
          <p:cNvPr id="513" name="Google Shape;513;p40"/>
          <p:cNvSpPr/>
          <p:nvPr/>
        </p:nvSpPr>
        <p:spPr>
          <a:xfrm>
            <a:off x="992981" y="864798"/>
            <a:ext cx="692385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Georgia" panose="02040502050405020303" pitchFamily="18" charset="0"/>
                <a:sym typeface="Arial"/>
              </a:rPr>
              <a:t>Workers Ages 16 and Over (pre-pandemic data)</a:t>
            </a:r>
            <a:endParaRPr sz="1600" dirty="0">
              <a:latin typeface="Georgia" panose="02040502050405020303" pitchFamily="18" charset="0"/>
            </a:endParaRPr>
          </a:p>
        </p:txBody>
      </p:sp>
      <p:sp>
        <p:nvSpPr>
          <p:cNvPr id="514" name="Google Shape;514;p40"/>
          <p:cNvSpPr txBox="1"/>
          <p:nvPr/>
        </p:nvSpPr>
        <p:spPr>
          <a:xfrm>
            <a:off x="6846225" y="4749325"/>
            <a:ext cx="137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a:latin typeface="Georgia"/>
                <a:ea typeface="Georgia"/>
                <a:cs typeface="Georgia"/>
                <a:sym typeface="Georgia"/>
              </a:rPr>
              <a:t>Source: 2015-2019 Census ACS 5-year estimates</a:t>
            </a:r>
            <a:endParaRPr sz="700">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41" descr="Table&#10;&#10;Description automatically generated"/>
          <p:cNvPicPr preferRelativeResize="0"/>
          <p:nvPr/>
        </p:nvPicPr>
        <p:blipFill rotWithShape="1">
          <a:blip r:embed="rId3">
            <a:alphaModFix/>
          </a:blip>
          <a:srcRect/>
          <a:stretch/>
        </p:blipFill>
        <p:spPr>
          <a:xfrm>
            <a:off x="1041400" y="828991"/>
            <a:ext cx="7046126" cy="3945828"/>
          </a:xfrm>
          <a:prstGeom prst="rect">
            <a:avLst/>
          </a:prstGeom>
          <a:noFill/>
          <a:ln>
            <a:noFill/>
          </a:ln>
        </p:spPr>
      </p:pic>
      <p:sp>
        <p:nvSpPr>
          <p:cNvPr id="521" name="Google Shape;521;p41"/>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ctr" anchorCtr="0">
            <a:normAutofit fontScale="55000" lnSpcReduction="20000"/>
          </a:bodyPr>
          <a:lstStyle/>
          <a:p>
            <a:pPr marL="0" lvl="0" indent="0" algn="r" rtl="0">
              <a:lnSpc>
                <a:spcPct val="90000"/>
              </a:lnSpc>
              <a:spcBef>
                <a:spcPts val="0"/>
              </a:spcBef>
              <a:spcAft>
                <a:spcPts val="450"/>
              </a:spcAft>
              <a:buSzPct val="100000"/>
              <a:buNone/>
            </a:pPr>
            <a:fld id="{00000000-1234-1234-1234-123412341234}" type="slidenum">
              <a:rPr lang="en-US"/>
              <a:t>34</a:t>
            </a:fld>
            <a:endParaRPr/>
          </a:p>
        </p:txBody>
      </p:sp>
      <p:sp>
        <p:nvSpPr>
          <p:cNvPr id="522" name="Google Shape;522;p41"/>
          <p:cNvSpPr txBox="1">
            <a:spLocks noGrp="1"/>
          </p:cNvSpPr>
          <p:nvPr>
            <p:ph type="title"/>
          </p:nvPr>
        </p:nvSpPr>
        <p:spPr>
          <a:xfrm>
            <a:off x="1041400" y="0"/>
            <a:ext cx="7645400" cy="776122"/>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1400"/>
              <a:buNone/>
            </a:pPr>
            <a:r>
              <a:rPr lang="en-US" sz="2800"/>
              <a:t>Employment by Industry &amp; Subarea (2013)</a:t>
            </a:r>
            <a:endParaRPr/>
          </a:p>
        </p:txBody>
      </p:sp>
      <p:sp>
        <p:nvSpPr>
          <p:cNvPr id="523" name="Google Shape;523;p41"/>
          <p:cNvSpPr/>
          <p:nvPr/>
        </p:nvSpPr>
        <p:spPr>
          <a:xfrm>
            <a:off x="1117600" y="4693150"/>
            <a:ext cx="720880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404040"/>
                </a:solidFill>
                <a:latin typeface="Libre Franklin"/>
                <a:ea typeface="Libre Franklin"/>
                <a:cs typeface="Libre Franklin"/>
                <a:sym typeface="Libre Franklin"/>
              </a:rPr>
              <a:t>The employment data in this table has not been updated, since the distribution of employment as of 2013 formed the basis for the employment projections that follow. </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2"/>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dirty="0"/>
              <a:t>Corridor Employment </a:t>
            </a:r>
            <a:r>
              <a:rPr lang="en-US" dirty="0" smtClean="0"/>
              <a:t>Projections</a:t>
            </a:r>
            <a:endParaRPr dirty="0"/>
          </a:p>
        </p:txBody>
      </p:sp>
      <p:sp>
        <p:nvSpPr>
          <p:cNvPr id="530" name="Google Shape;530;p42"/>
          <p:cNvSpPr txBox="1">
            <a:spLocks noGrp="1"/>
          </p:cNvSpPr>
          <p:nvPr>
            <p:ph type="body" idx="1"/>
          </p:nvPr>
        </p:nvSpPr>
        <p:spPr>
          <a:xfrm>
            <a:off x="457200" y="1200152"/>
            <a:ext cx="8229600" cy="3571874"/>
          </a:xfrm>
          <a:prstGeom prst="rect">
            <a:avLst/>
          </a:prstGeom>
          <a:noFill/>
          <a:ln>
            <a:noFill/>
          </a:ln>
        </p:spPr>
        <p:txBody>
          <a:bodyPr spcFirstLastPara="1" wrap="square" lIns="73250" tIns="36625" rIns="73250" bIns="36625" anchor="t" anchorCtr="0">
            <a:normAutofit fontScale="77500" lnSpcReduction="20000"/>
          </a:bodyPr>
          <a:lstStyle/>
          <a:p>
            <a:pPr marL="63500" lvl="0" indent="0" algn="l" rtl="0">
              <a:lnSpc>
                <a:spcPct val="100000"/>
              </a:lnSpc>
              <a:spcBef>
                <a:spcPts val="520"/>
              </a:spcBef>
              <a:spcAft>
                <a:spcPts val="0"/>
              </a:spcAft>
              <a:buSzPct val="108108"/>
              <a:buNone/>
            </a:pPr>
            <a:r>
              <a:rPr lang="en-US" b="1" dirty="0" smtClean="0"/>
              <a:t>Methods for 2017 NCSG projections:</a:t>
            </a:r>
            <a:endParaRPr dirty="0"/>
          </a:p>
          <a:p>
            <a:pPr marL="457200" lvl="0" indent="-353540" algn="l" rtl="0">
              <a:lnSpc>
                <a:spcPct val="150000"/>
              </a:lnSpc>
              <a:spcBef>
                <a:spcPts val="520"/>
              </a:spcBef>
              <a:spcAft>
                <a:spcPts val="0"/>
              </a:spcAft>
              <a:buClr>
                <a:schemeClr val="dk1"/>
              </a:buClr>
              <a:buSzPct val="108108"/>
              <a:buFont typeface="Georgia"/>
              <a:buChar char="•"/>
            </a:pPr>
            <a:r>
              <a:rPr lang="en-US" dirty="0"/>
              <a:t>Economic model (“TREDIS”) estimates regional impacts in terms of changes in costs, productivity, employment, and economic growth</a:t>
            </a:r>
            <a:endParaRPr dirty="0"/>
          </a:p>
          <a:p>
            <a:pPr marL="457200" lvl="0" indent="-353540" algn="l" rtl="0">
              <a:lnSpc>
                <a:spcPct val="150000"/>
              </a:lnSpc>
              <a:spcBef>
                <a:spcPts val="520"/>
              </a:spcBef>
              <a:spcAft>
                <a:spcPts val="0"/>
              </a:spcAft>
              <a:buClr>
                <a:schemeClr val="dk1"/>
              </a:buClr>
              <a:buSzPct val="108108"/>
              <a:buFont typeface="Georgia"/>
              <a:buChar char="•"/>
            </a:pPr>
            <a:r>
              <a:rPr lang="en-US" dirty="0"/>
              <a:t>Allocated county-level employment growth proportionately to the corridor based on the job distribution and industry base in the Purple Line </a:t>
            </a:r>
            <a:endParaRPr dirty="0"/>
          </a:p>
          <a:p>
            <a:pPr marL="457200" lvl="0" indent="-353540" algn="l" rtl="0">
              <a:lnSpc>
                <a:spcPct val="150000"/>
              </a:lnSpc>
              <a:spcBef>
                <a:spcPts val="520"/>
              </a:spcBef>
              <a:spcAft>
                <a:spcPts val="0"/>
              </a:spcAft>
              <a:buClr>
                <a:schemeClr val="dk1"/>
              </a:buClr>
              <a:buSzPct val="108108"/>
              <a:buFont typeface="Georgia"/>
              <a:buChar char="•"/>
            </a:pPr>
            <a:r>
              <a:rPr lang="en-US" dirty="0"/>
              <a:t>Compared “build” and “no-build” scenarios to model impacts of Purple Line construction &amp; operation</a:t>
            </a:r>
            <a:endParaRPr dirty="0"/>
          </a:p>
        </p:txBody>
      </p:sp>
      <p:sp>
        <p:nvSpPr>
          <p:cNvPr id="531" name="Google Shape;531;p42"/>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35</a:t>
            </a:fld>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3"/>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dirty="0"/>
              <a:t>Corridor Employment </a:t>
            </a:r>
            <a:r>
              <a:rPr lang="en-US" dirty="0" smtClean="0"/>
              <a:t>Projection</a:t>
            </a:r>
            <a:endParaRPr dirty="0"/>
          </a:p>
        </p:txBody>
      </p:sp>
      <p:sp>
        <p:nvSpPr>
          <p:cNvPr id="538" name="Google Shape;538;p43"/>
          <p:cNvSpPr txBox="1">
            <a:spLocks noGrp="1"/>
          </p:cNvSpPr>
          <p:nvPr>
            <p:ph type="body" idx="1"/>
          </p:nvPr>
        </p:nvSpPr>
        <p:spPr>
          <a:xfrm>
            <a:off x="363376" y="1244599"/>
            <a:ext cx="4114800" cy="1327200"/>
          </a:xfrm>
          <a:prstGeom prst="rect">
            <a:avLst/>
          </a:prstGeom>
          <a:noFill/>
          <a:ln>
            <a:noFill/>
          </a:ln>
        </p:spPr>
        <p:txBody>
          <a:bodyPr spcFirstLastPara="1" wrap="square" lIns="73250" tIns="36625" rIns="73250" bIns="36625" anchor="t" anchorCtr="0">
            <a:noAutofit/>
          </a:bodyPr>
          <a:lstStyle/>
          <a:p>
            <a:pPr marL="0" lvl="0" indent="0" algn="l" rtl="0">
              <a:lnSpc>
                <a:spcPct val="150000"/>
              </a:lnSpc>
              <a:spcBef>
                <a:spcPts val="520"/>
              </a:spcBef>
              <a:spcAft>
                <a:spcPts val="0"/>
              </a:spcAft>
              <a:buSzPts val="2015"/>
              <a:buNone/>
            </a:pPr>
            <a:r>
              <a:rPr lang="en-US" sz="1778" dirty="0"/>
              <a:t>Job growth projected to be especially strong in: </a:t>
            </a:r>
            <a:endParaRPr sz="1778" dirty="0"/>
          </a:p>
          <a:p>
            <a:pPr marL="457200" lvl="0" indent="-341550" algn="l" rtl="0">
              <a:lnSpc>
                <a:spcPct val="150000"/>
              </a:lnSpc>
              <a:spcBef>
                <a:spcPts val="520"/>
              </a:spcBef>
              <a:spcAft>
                <a:spcPts val="0"/>
              </a:spcAft>
              <a:buSzPts val="1779"/>
              <a:buChar char="•"/>
            </a:pPr>
            <a:r>
              <a:rPr lang="en-US" sz="1778" b="1" dirty="0"/>
              <a:t>construction</a:t>
            </a:r>
            <a:endParaRPr sz="1778" b="1" dirty="0"/>
          </a:p>
          <a:p>
            <a:pPr marL="457200" lvl="0" indent="-341550" algn="l" rtl="0">
              <a:lnSpc>
                <a:spcPct val="150000"/>
              </a:lnSpc>
              <a:spcBef>
                <a:spcPts val="0"/>
              </a:spcBef>
              <a:spcAft>
                <a:spcPts val="0"/>
              </a:spcAft>
              <a:buSzPts val="1779"/>
              <a:buChar char="•"/>
            </a:pPr>
            <a:r>
              <a:rPr lang="en-US" sz="1778" b="1" dirty="0"/>
              <a:t>finance and insurance</a:t>
            </a:r>
            <a:endParaRPr sz="1778" b="1" dirty="0"/>
          </a:p>
          <a:p>
            <a:pPr marL="457200" lvl="0" indent="-341550" algn="l" rtl="0">
              <a:lnSpc>
                <a:spcPct val="150000"/>
              </a:lnSpc>
              <a:spcBef>
                <a:spcPts val="0"/>
              </a:spcBef>
              <a:spcAft>
                <a:spcPts val="0"/>
              </a:spcAft>
              <a:buSzPts val="1779"/>
              <a:buChar char="•"/>
            </a:pPr>
            <a:r>
              <a:rPr lang="en-US" sz="1778" b="1" dirty="0"/>
              <a:t>professional and technical services</a:t>
            </a:r>
            <a:endParaRPr sz="1778" b="1" dirty="0"/>
          </a:p>
          <a:p>
            <a:pPr marL="457200" lvl="0" indent="-341550" algn="l" rtl="0">
              <a:lnSpc>
                <a:spcPct val="150000"/>
              </a:lnSpc>
              <a:spcBef>
                <a:spcPts val="0"/>
              </a:spcBef>
              <a:spcAft>
                <a:spcPts val="0"/>
              </a:spcAft>
              <a:buSzPts val="1779"/>
              <a:buChar char="•"/>
            </a:pPr>
            <a:r>
              <a:rPr lang="en-US" sz="1778" b="1" dirty="0"/>
              <a:t>administrative support</a:t>
            </a:r>
            <a:endParaRPr sz="1778" b="1" dirty="0"/>
          </a:p>
          <a:p>
            <a:pPr marL="457200" lvl="0" indent="-341550" algn="l" rtl="0">
              <a:lnSpc>
                <a:spcPct val="150000"/>
              </a:lnSpc>
              <a:spcBef>
                <a:spcPts val="0"/>
              </a:spcBef>
              <a:spcAft>
                <a:spcPts val="0"/>
              </a:spcAft>
              <a:buSzPts val="1779"/>
              <a:buChar char="•"/>
            </a:pPr>
            <a:r>
              <a:rPr lang="en-US" sz="1778" b="1" dirty="0"/>
              <a:t>health care </a:t>
            </a:r>
            <a:endParaRPr sz="2515" dirty="0"/>
          </a:p>
          <a:p>
            <a:pPr marL="0" lvl="0" indent="0" algn="l" rtl="0">
              <a:lnSpc>
                <a:spcPct val="150000"/>
              </a:lnSpc>
              <a:spcBef>
                <a:spcPts val="520"/>
              </a:spcBef>
              <a:spcAft>
                <a:spcPts val="0"/>
              </a:spcAft>
              <a:buSzPts val="2015"/>
              <a:buNone/>
            </a:pPr>
            <a:endParaRPr sz="1778" dirty="0"/>
          </a:p>
        </p:txBody>
      </p:sp>
      <p:sp>
        <p:nvSpPr>
          <p:cNvPr id="539" name="Google Shape;539;p43"/>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ctr" anchorCtr="0">
            <a:normAutofit fontScale="55000" lnSpcReduction="20000"/>
          </a:bodyPr>
          <a:lstStyle/>
          <a:p>
            <a:pPr marL="0" lvl="0" indent="0" algn="r" rtl="0">
              <a:lnSpc>
                <a:spcPct val="90000"/>
              </a:lnSpc>
              <a:spcBef>
                <a:spcPts val="0"/>
              </a:spcBef>
              <a:spcAft>
                <a:spcPts val="450"/>
              </a:spcAft>
              <a:buSzPct val="100000"/>
              <a:buNone/>
            </a:pPr>
            <a:fld id="{00000000-1234-1234-1234-123412341234}" type="slidenum">
              <a:rPr lang="en-US"/>
              <a:t>36</a:t>
            </a:fld>
            <a:endParaRPr/>
          </a:p>
        </p:txBody>
      </p:sp>
      <p:pic>
        <p:nvPicPr>
          <p:cNvPr id="540" name="Google Shape;540;p43"/>
          <p:cNvPicPr preferRelativeResize="0"/>
          <p:nvPr/>
        </p:nvPicPr>
        <p:blipFill rotWithShape="1">
          <a:blip r:embed="rId3">
            <a:alphaModFix/>
          </a:blip>
          <a:srcRect/>
          <a:stretch/>
        </p:blipFill>
        <p:spPr>
          <a:xfrm>
            <a:off x="4800600" y="1024311"/>
            <a:ext cx="3886200" cy="3587908"/>
          </a:xfrm>
          <a:prstGeom prst="rect">
            <a:avLst/>
          </a:prstGeom>
          <a:noFill/>
          <a:ln>
            <a:noFill/>
          </a:ln>
        </p:spPr>
      </p:pic>
      <p:sp>
        <p:nvSpPr>
          <p:cNvPr id="541" name="Google Shape;541;p43"/>
          <p:cNvSpPr txBox="1"/>
          <p:nvPr/>
        </p:nvSpPr>
        <p:spPr>
          <a:xfrm>
            <a:off x="4800602" y="832039"/>
            <a:ext cx="400929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Projected Growth in Jobs by Industry, Build Scenario 2016-2040</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4"/>
          <p:cNvSpPr txBox="1">
            <a:spLocks noGrp="1"/>
          </p:cNvSpPr>
          <p:nvPr>
            <p:ph type="ctrTitle"/>
          </p:nvPr>
        </p:nvSpPr>
        <p:spPr>
          <a:xfrm>
            <a:off x="685800" y="1402080"/>
            <a:ext cx="7772400" cy="1668900"/>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sz="4400" dirty="0"/>
              <a:t>Linking Transit, TOD, and Economic Development</a:t>
            </a:r>
            <a:endParaRPr sz="2733" dirty="0"/>
          </a:p>
        </p:txBody>
      </p:sp>
      <p:sp>
        <p:nvSpPr>
          <p:cNvPr id="461" name="Google Shape;461;p44"/>
          <p:cNvSpPr txBox="1">
            <a:spLocks noGrp="1"/>
          </p:cNvSpPr>
          <p:nvPr>
            <p:ph type="subTitle" idx="1"/>
          </p:nvPr>
        </p:nvSpPr>
        <p:spPr>
          <a:xfrm>
            <a:off x="1371600" y="3101340"/>
            <a:ext cx="6400800" cy="1335906"/>
          </a:xfrm>
          <a:prstGeom prst="rect">
            <a:avLst/>
          </a:prstGeom>
          <a:noFill/>
          <a:ln>
            <a:noFill/>
          </a:ln>
        </p:spPr>
        <p:txBody>
          <a:bodyPr spcFirstLastPara="1" wrap="square" lIns="73250" tIns="36625" rIns="73250" bIns="36625" anchor="t" anchorCtr="0">
            <a:normAutofit fontScale="62500" lnSpcReduction="20000"/>
          </a:bodyPr>
          <a:lstStyle/>
          <a:p>
            <a:pPr marL="0" lvl="0" indent="0" algn="ctr" rtl="0">
              <a:lnSpc>
                <a:spcPct val="100000"/>
              </a:lnSpc>
              <a:spcBef>
                <a:spcPts val="520"/>
              </a:spcBef>
              <a:spcAft>
                <a:spcPts val="0"/>
              </a:spcAft>
              <a:buSzPct val="159999"/>
              <a:buNone/>
            </a:pPr>
            <a:r>
              <a:rPr lang="en-US" b="1" dirty="0"/>
              <a:t>Becky Hewitt</a:t>
            </a:r>
            <a:r>
              <a:rPr lang="en-US" dirty="0"/>
              <a:t>, ECONorthwest</a:t>
            </a:r>
          </a:p>
          <a:p>
            <a:pPr marL="0" indent="0">
              <a:buSzPct val="159999"/>
            </a:pPr>
            <a:r>
              <a:rPr lang="en-US" b="1" dirty="0"/>
              <a:t>Nick </a:t>
            </a:r>
            <a:r>
              <a:rPr lang="en-US" b="1" dirty="0" err="1"/>
              <a:t>Finio</a:t>
            </a:r>
            <a:r>
              <a:rPr lang="en-US" dirty="0"/>
              <a:t>, NCSG</a:t>
            </a:r>
            <a:endParaRPr dirty="0"/>
          </a:p>
          <a:p>
            <a:pPr marL="0" lvl="0" indent="0" algn="ctr" rtl="0">
              <a:lnSpc>
                <a:spcPct val="100000"/>
              </a:lnSpc>
              <a:spcBef>
                <a:spcPts val="520"/>
              </a:spcBef>
              <a:spcAft>
                <a:spcPts val="0"/>
              </a:spcAft>
              <a:buSzPct val="159999"/>
              <a:buNone/>
            </a:pPr>
            <a:endParaRPr dirty="0"/>
          </a:p>
          <a:p>
            <a:pPr marL="0" lvl="0" indent="0" algn="ctr" rtl="0">
              <a:lnSpc>
                <a:spcPct val="100000"/>
              </a:lnSpc>
              <a:spcBef>
                <a:spcPts val="520"/>
              </a:spcBef>
              <a:spcAft>
                <a:spcPts val="0"/>
              </a:spcAft>
              <a:buSzPct val="159999"/>
              <a:buNone/>
            </a:pPr>
            <a:r>
              <a:rPr lang="en-US" dirty="0"/>
              <a:t>If you have questions, please type them into the chat. We will address them during the Q&amp;A period.</a:t>
            </a:r>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5"/>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1400"/>
              <a:buNone/>
            </a:pPr>
            <a:r>
              <a:rPr lang="en-US" sz="2800"/>
              <a:t>Transit Impacts on Economic Development</a:t>
            </a:r>
            <a:endParaRPr/>
          </a:p>
        </p:txBody>
      </p:sp>
      <p:sp>
        <p:nvSpPr>
          <p:cNvPr id="468" name="Google Shape;468;p45"/>
          <p:cNvSpPr txBox="1">
            <a:spLocks noGrp="1"/>
          </p:cNvSpPr>
          <p:nvPr>
            <p:ph type="body" idx="1"/>
          </p:nvPr>
        </p:nvSpPr>
        <p:spPr>
          <a:xfrm>
            <a:off x="457200" y="1200152"/>
            <a:ext cx="8229600" cy="3571874"/>
          </a:xfrm>
          <a:prstGeom prst="rect">
            <a:avLst/>
          </a:prstGeom>
          <a:noFill/>
          <a:ln>
            <a:noFill/>
          </a:ln>
        </p:spPr>
        <p:txBody>
          <a:bodyPr spcFirstLastPara="1" wrap="square" lIns="73250" tIns="36625" rIns="73250" bIns="36625" anchor="t" anchorCtr="0">
            <a:normAutofit fontScale="92500" lnSpcReduction="10000"/>
          </a:bodyPr>
          <a:lstStyle/>
          <a:p>
            <a:pPr marL="0" lvl="0" indent="0" algn="l" rtl="0">
              <a:lnSpc>
                <a:spcPct val="100000"/>
              </a:lnSpc>
              <a:spcBef>
                <a:spcPts val="520"/>
              </a:spcBef>
              <a:spcAft>
                <a:spcPts val="0"/>
              </a:spcAft>
              <a:buNone/>
            </a:pPr>
            <a:r>
              <a:rPr lang="en-US" sz="2100" dirty="0"/>
              <a:t>Literature shows transit can:</a:t>
            </a:r>
            <a:endParaRPr sz="2100" dirty="0"/>
          </a:p>
          <a:p>
            <a:pPr marL="457200" lvl="0" indent="-366927" algn="l" rtl="0">
              <a:lnSpc>
                <a:spcPct val="115000"/>
              </a:lnSpc>
              <a:spcBef>
                <a:spcPts val="500"/>
              </a:spcBef>
              <a:spcAft>
                <a:spcPts val="0"/>
              </a:spcAft>
              <a:buSzPct val="133848"/>
              <a:buChar char="•"/>
            </a:pPr>
            <a:r>
              <a:rPr lang="en-US" sz="2100" dirty="0"/>
              <a:t>Increase the economic</a:t>
            </a:r>
            <a:r>
              <a:rPr lang="en-US" sz="2100" b="1" dirty="0"/>
              <a:t> advantages of concentration</a:t>
            </a:r>
            <a:r>
              <a:rPr lang="en-US" sz="2100" dirty="0"/>
              <a:t>, especially for certain industries.</a:t>
            </a:r>
            <a:endParaRPr dirty="0"/>
          </a:p>
          <a:p>
            <a:pPr marL="914400" lvl="1" indent="-350966" algn="l" rtl="0">
              <a:lnSpc>
                <a:spcPct val="100000"/>
              </a:lnSpc>
              <a:spcBef>
                <a:spcPts val="460"/>
              </a:spcBef>
              <a:spcAft>
                <a:spcPts val="0"/>
              </a:spcAft>
              <a:buSzPct val="138138"/>
              <a:buChar char="–"/>
            </a:pPr>
            <a:r>
              <a:rPr lang="en-US" sz="1800" dirty="0"/>
              <a:t>Knowledge, office, arts-entertainment-recreation, retail-lodging-food service, education and healthcare </a:t>
            </a:r>
            <a:endParaRPr dirty="0"/>
          </a:p>
          <a:p>
            <a:pPr indent="-366927">
              <a:buSzPct val="133848"/>
            </a:pPr>
            <a:r>
              <a:rPr lang="en-US" sz="2100" b="1" dirty="0"/>
              <a:t>Change where firms locate and expand</a:t>
            </a:r>
            <a:r>
              <a:rPr lang="en-US" sz="2100" dirty="0"/>
              <a:t> within a region. </a:t>
            </a:r>
            <a:endParaRPr lang="en-US" sz="2400" dirty="0"/>
          </a:p>
          <a:p>
            <a:pPr marL="457200" lvl="0" indent="-366927" algn="l" rtl="0">
              <a:lnSpc>
                <a:spcPct val="100000"/>
              </a:lnSpc>
              <a:spcBef>
                <a:spcPts val="520"/>
              </a:spcBef>
              <a:spcAft>
                <a:spcPts val="0"/>
              </a:spcAft>
              <a:buClr>
                <a:schemeClr val="dk1"/>
              </a:buClr>
              <a:buSzPct val="133848"/>
              <a:buFont typeface="Georgia"/>
              <a:buChar char="•"/>
            </a:pPr>
            <a:r>
              <a:rPr lang="en-US" sz="2100" dirty="0"/>
              <a:t>Create both </a:t>
            </a:r>
            <a:r>
              <a:rPr lang="en-US" sz="2100" b="1" dirty="0"/>
              <a:t>benefits and risks for low-income workers &amp; small businesses</a:t>
            </a:r>
            <a:r>
              <a:rPr lang="en-US" sz="2100" dirty="0"/>
              <a:t>. </a:t>
            </a:r>
            <a:endParaRPr dirty="0"/>
          </a:p>
          <a:p>
            <a:pPr marL="914400" lvl="1" indent="-350966" algn="l" rtl="0">
              <a:lnSpc>
                <a:spcPct val="100000"/>
              </a:lnSpc>
              <a:spcBef>
                <a:spcPts val="460"/>
              </a:spcBef>
              <a:spcAft>
                <a:spcPts val="0"/>
              </a:spcAft>
              <a:buSzPct val="138138"/>
              <a:buChar char="–"/>
            </a:pPr>
            <a:r>
              <a:rPr lang="en-US" sz="1800" dirty="0"/>
              <a:t>Improved access to employment &amp; services, reduced transportation costs</a:t>
            </a:r>
            <a:endParaRPr dirty="0"/>
          </a:p>
          <a:p>
            <a:pPr marL="914400" lvl="1" indent="-350966" algn="l" rtl="0">
              <a:lnSpc>
                <a:spcPct val="100000"/>
              </a:lnSpc>
              <a:spcBef>
                <a:spcPts val="460"/>
              </a:spcBef>
              <a:spcAft>
                <a:spcPts val="0"/>
              </a:spcAft>
              <a:buSzPct val="138138"/>
              <a:buChar char="–"/>
            </a:pPr>
            <a:r>
              <a:rPr lang="en-US" sz="1800" dirty="0"/>
              <a:t>Increase in displacement risks</a:t>
            </a:r>
            <a:endParaRPr dirty="0"/>
          </a:p>
          <a:p>
            <a:pPr lvl="1">
              <a:buSzPct val="133848"/>
            </a:pPr>
            <a:r>
              <a:rPr lang="en-US" sz="1800" dirty="0"/>
              <a:t>Disproportionate difficulties during construction for</a:t>
            </a:r>
            <a:r>
              <a:rPr lang="en-US" sz="1800" b="1" dirty="0"/>
              <a:t> </a:t>
            </a:r>
            <a:r>
              <a:rPr lang="en-US" sz="1800" dirty="0"/>
              <a:t>small businesses</a:t>
            </a:r>
            <a:endParaRPr lang="en-US" sz="2100" dirty="0"/>
          </a:p>
        </p:txBody>
      </p:sp>
      <p:sp>
        <p:nvSpPr>
          <p:cNvPr id="469" name="Google Shape;469;p45"/>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38</a:t>
            </a:fld>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6"/>
          <p:cNvSpPr txBox="1">
            <a:spLocks noGrp="1"/>
          </p:cNvSpPr>
          <p:nvPr>
            <p:ph type="title"/>
          </p:nvPr>
        </p:nvSpPr>
        <p:spPr>
          <a:xfrm>
            <a:off x="868680" y="0"/>
            <a:ext cx="7406700" cy="776100"/>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990"/>
              <a:buNone/>
            </a:pPr>
            <a:r>
              <a:rPr lang="en-US" sz="2250"/>
              <a:t>Where are the biggest improvements to job accessibility after the Purple Line begins service?</a:t>
            </a:r>
            <a:endParaRPr sz="2250"/>
          </a:p>
        </p:txBody>
      </p:sp>
      <p:sp>
        <p:nvSpPr>
          <p:cNvPr id="563" name="Google Shape;563;p46"/>
          <p:cNvSpPr txBox="1">
            <a:spLocks noGrp="1"/>
          </p:cNvSpPr>
          <p:nvPr>
            <p:ph type="sldNum" idx="12"/>
          </p:nvPr>
        </p:nvSpPr>
        <p:spPr>
          <a:xfrm>
            <a:off x="6553200" y="4857750"/>
            <a:ext cx="2133600" cy="183300"/>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39</a:t>
            </a:fld>
            <a:endParaRPr/>
          </a:p>
        </p:txBody>
      </p:sp>
      <p:sp>
        <p:nvSpPr>
          <p:cNvPr id="564" name="Google Shape;564;p46"/>
          <p:cNvSpPr txBox="1">
            <a:spLocks noGrp="1"/>
          </p:cNvSpPr>
          <p:nvPr>
            <p:ph type="body" idx="1"/>
          </p:nvPr>
        </p:nvSpPr>
        <p:spPr>
          <a:xfrm>
            <a:off x="4537500" y="4690350"/>
            <a:ext cx="4488600" cy="426900"/>
          </a:xfrm>
          <a:prstGeom prst="rect">
            <a:avLst/>
          </a:prstGeom>
          <a:noFill/>
          <a:ln>
            <a:noFill/>
          </a:ln>
        </p:spPr>
        <p:txBody>
          <a:bodyPr spcFirstLastPara="1" wrap="square" lIns="73250" tIns="36625" rIns="73250" bIns="36625" anchor="t" anchorCtr="0">
            <a:normAutofit/>
          </a:bodyPr>
          <a:lstStyle/>
          <a:p>
            <a:pPr marL="0" lvl="0" indent="0" algn="l" rtl="0">
              <a:lnSpc>
                <a:spcPct val="80000"/>
              </a:lnSpc>
              <a:spcBef>
                <a:spcPts val="520"/>
              </a:spcBef>
              <a:spcAft>
                <a:spcPts val="0"/>
              </a:spcAft>
              <a:buSzPts val="935"/>
              <a:buNone/>
            </a:pPr>
            <a:r>
              <a:rPr lang="en-US" sz="1160"/>
              <a:t>Percent change in transit access to jobs (Purple Line/Baseline)</a:t>
            </a:r>
            <a:endParaRPr sz="1160"/>
          </a:p>
        </p:txBody>
      </p:sp>
      <p:sp>
        <p:nvSpPr>
          <p:cNvPr id="565" name="Google Shape;565;p46"/>
          <p:cNvSpPr txBox="1">
            <a:spLocks noGrp="1"/>
          </p:cNvSpPr>
          <p:nvPr>
            <p:ph type="body" idx="1"/>
          </p:nvPr>
        </p:nvSpPr>
        <p:spPr>
          <a:xfrm>
            <a:off x="76200" y="4690350"/>
            <a:ext cx="4488600" cy="426900"/>
          </a:xfrm>
          <a:prstGeom prst="rect">
            <a:avLst/>
          </a:prstGeom>
          <a:noFill/>
          <a:ln>
            <a:noFill/>
          </a:ln>
        </p:spPr>
        <p:txBody>
          <a:bodyPr spcFirstLastPara="1" wrap="square" lIns="73250" tIns="36625" rIns="73250" bIns="36625" anchor="t" anchorCtr="0">
            <a:normAutofit fontScale="77500" lnSpcReduction="20000"/>
          </a:bodyPr>
          <a:lstStyle/>
          <a:p>
            <a:pPr marL="0" lvl="0" indent="0" algn="l" rtl="0">
              <a:lnSpc>
                <a:spcPct val="100000"/>
              </a:lnSpc>
              <a:spcBef>
                <a:spcPts val="520"/>
              </a:spcBef>
              <a:spcAft>
                <a:spcPts val="0"/>
              </a:spcAft>
              <a:buClr>
                <a:schemeClr val="dk1"/>
              </a:buClr>
              <a:buSzPct val="68750"/>
              <a:buFont typeface="Arial"/>
              <a:buNone/>
            </a:pPr>
            <a:r>
              <a:rPr lang="en-US" sz="1600"/>
              <a:t>Level change in transit access to jobs (Purple Line - Baseline)</a:t>
            </a:r>
            <a:endParaRPr sz="1600"/>
          </a:p>
          <a:p>
            <a:pPr marL="0" lvl="0" indent="0" algn="l" rtl="0">
              <a:lnSpc>
                <a:spcPct val="100000"/>
              </a:lnSpc>
              <a:spcBef>
                <a:spcPts val="520"/>
              </a:spcBef>
              <a:spcAft>
                <a:spcPts val="0"/>
              </a:spcAft>
              <a:buSzPct val="209677"/>
              <a:buNone/>
            </a:pPr>
            <a:endParaRPr sz="1600"/>
          </a:p>
        </p:txBody>
      </p:sp>
      <p:pic>
        <p:nvPicPr>
          <p:cNvPr id="566" name="Google Shape;566;p46"/>
          <p:cNvPicPr preferRelativeResize="0"/>
          <p:nvPr/>
        </p:nvPicPr>
        <p:blipFill rotWithShape="1">
          <a:blip r:embed="rId3">
            <a:alphaModFix/>
          </a:blip>
          <a:srcRect l="4039" t="5092" r="3083" b="5100"/>
          <a:stretch/>
        </p:blipFill>
        <p:spPr>
          <a:xfrm>
            <a:off x="76200" y="1260126"/>
            <a:ext cx="4488602" cy="3354021"/>
          </a:xfrm>
          <a:prstGeom prst="rect">
            <a:avLst/>
          </a:prstGeom>
          <a:noFill/>
          <a:ln>
            <a:noFill/>
          </a:ln>
        </p:spPr>
      </p:pic>
      <p:pic>
        <p:nvPicPr>
          <p:cNvPr id="567" name="Google Shape;567;p46"/>
          <p:cNvPicPr preferRelativeResize="0"/>
          <p:nvPr/>
        </p:nvPicPr>
        <p:blipFill rotWithShape="1">
          <a:blip r:embed="rId4">
            <a:alphaModFix/>
          </a:blip>
          <a:srcRect l="3629" t="5340" r="3051" b="4908"/>
          <a:stretch/>
        </p:blipFill>
        <p:spPr>
          <a:xfrm>
            <a:off x="4537500" y="1269100"/>
            <a:ext cx="4512783" cy="335402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3" name="Title 2">
            <a:extLst>
              <a:ext uri="{FF2B5EF4-FFF2-40B4-BE49-F238E27FC236}">
                <a16:creationId xmlns:a16="http://schemas.microsoft.com/office/drawing/2014/main" id="{2D0E1BBE-77E0-B248-A016-C5199BAAA572}"/>
              </a:ext>
            </a:extLst>
          </p:cNvPr>
          <p:cNvSpPr>
            <a:spLocks noGrp="1"/>
          </p:cNvSpPr>
          <p:nvPr>
            <p:ph type="title"/>
          </p:nvPr>
        </p:nvSpPr>
        <p:spPr/>
        <p:txBody>
          <a:bodyPr/>
          <a:lstStyle/>
          <a:p>
            <a:r>
              <a:rPr lang="en-US" dirty="0"/>
              <a:t>Structure of this study element</a:t>
            </a:r>
          </a:p>
        </p:txBody>
      </p:sp>
      <p:sp>
        <p:nvSpPr>
          <p:cNvPr id="267" name="Google Shape;267;p18"/>
          <p:cNvSpPr txBox="1">
            <a:spLocks noGrp="1"/>
          </p:cNvSpPr>
          <p:nvPr>
            <p:ph type="sldNum" idx="12"/>
          </p:nvPr>
        </p:nvSpPr>
        <p:spPr>
          <a:xfrm>
            <a:off x="6553200" y="5131133"/>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700"/>
              <a:buNone/>
            </a:pPr>
            <a:fld id="{00000000-1234-1234-1234-123412341234}" type="slidenum">
              <a:rPr lang="en-US" sz="600">
                <a:latin typeface="+mj-lt"/>
              </a:rPr>
              <a:t>4</a:t>
            </a:fld>
            <a:endParaRPr sz="600">
              <a:latin typeface="+mj-lt"/>
            </a:endParaRPr>
          </a:p>
        </p:txBody>
      </p:sp>
      <p:sp>
        <p:nvSpPr>
          <p:cNvPr id="268" name="Google Shape;268;p18"/>
          <p:cNvSpPr txBox="1"/>
          <p:nvPr/>
        </p:nvSpPr>
        <p:spPr>
          <a:xfrm>
            <a:off x="5942506" y="1074456"/>
            <a:ext cx="272653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B4F8A"/>
              </a:buClr>
              <a:buSzPts val="2000"/>
              <a:buFont typeface="Arial"/>
              <a:buNone/>
            </a:pPr>
            <a:r>
              <a:rPr lang="en-US" sz="1800" b="0" i="1" u="none" strike="noStrike" cap="none" dirty="0">
                <a:solidFill>
                  <a:srgbClr val="2B4F8A"/>
                </a:solidFill>
                <a:latin typeface="+mj-lt"/>
                <a:ea typeface="Gill Sans"/>
                <a:cs typeface="Gill Sans"/>
                <a:sym typeface="Gill Sans"/>
              </a:rPr>
              <a:t>Drivers; Opportunities &amp; Constraints</a:t>
            </a:r>
            <a:endParaRPr sz="1200" dirty="0">
              <a:latin typeface="+mj-lt"/>
            </a:endParaRPr>
          </a:p>
        </p:txBody>
      </p:sp>
      <p:sp>
        <p:nvSpPr>
          <p:cNvPr id="269" name="Google Shape;269;p18"/>
          <p:cNvSpPr txBox="1"/>
          <p:nvPr/>
        </p:nvSpPr>
        <p:spPr>
          <a:xfrm>
            <a:off x="1633785" y="703941"/>
            <a:ext cx="2016801" cy="400069"/>
          </a:xfrm>
          <a:prstGeom prst="rect">
            <a:avLst/>
          </a:prstGeom>
          <a:noFill/>
          <a:ln>
            <a:noFill/>
          </a:ln>
        </p:spPr>
        <p:txBody>
          <a:bodyPr spcFirstLastPara="1" wrap="square" lIns="91425" tIns="45700" rIns="91425" bIns="45700" anchor="t" anchorCtr="0">
            <a:spAutoFit/>
          </a:bodyPr>
          <a:lstStyle/>
          <a:p>
            <a:pPr lvl="0" algn="ctr">
              <a:buSzPts val="2000"/>
            </a:pPr>
            <a:r>
              <a:rPr lang="en-US" sz="2000" b="1" i="1" dirty="0">
                <a:solidFill>
                  <a:srgbClr val="002060"/>
                </a:solidFill>
                <a:latin typeface="+mj-lt"/>
                <a:ea typeface="Gill Sans"/>
                <a:cs typeface="Gill Sans"/>
                <a:sym typeface="Gill Sans"/>
              </a:rPr>
              <a:t>Conditions </a:t>
            </a:r>
            <a:endParaRPr sz="1200" dirty="0">
              <a:latin typeface="+mj-lt"/>
            </a:endParaRPr>
          </a:p>
        </p:txBody>
      </p:sp>
      <p:sp>
        <p:nvSpPr>
          <p:cNvPr id="270" name="Google Shape;270;p18"/>
          <p:cNvSpPr txBox="1"/>
          <p:nvPr/>
        </p:nvSpPr>
        <p:spPr>
          <a:xfrm>
            <a:off x="954537" y="2197471"/>
            <a:ext cx="182162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17E14"/>
              </a:buClr>
              <a:buSzPts val="1800"/>
              <a:buFont typeface="Arial"/>
              <a:buNone/>
            </a:pPr>
            <a:r>
              <a:rPr lang="en-US" sz="1600" b="0" i="0" u="none" strike="noStrike" cap="none" dirty="0">
                <a:solidFill>
                  <a:srgbClr val="B17E14"/>
                </a:solidFill>
                <a:latin typeface="+mj-lt"/>
                <a:ea typeface="Gill Sans"/>
                <a:cs typeface="Gill Sans"/>
                <a:sym typeface="Gill Sans"/>
              </a:rPr>
              <a:t>We </a:t>
            </a:r>
            <a:r>
              <a:rPr lang="en-US" sz="1600" b="0" i="1" u="none" strike="noStrike" cap="none" dirty="0">
                <a:solidFill>
                  <a:srgbClr val="B17E14"/>
                </a:solidFill>
                <a:latin typeface="+mj-lt"/>
                <a:ea typeface="Gill Sans"/>
                <a:cs typeface="Gill Sans"/>
                <a:sym typeface="Gill Sans"/>
              </a:rPr>
              <a:t>are</a:t>
            </a:r>
            <a:r>
              <a:rPr lang="en-US" sz="1600" b="0" i="0" u="none" strike="noStrike" cap="none" dirty="0">
                <a:solidFill>
                  <a:srgbClr val="B17E14"/>
                </a:solidFill>
                <a:latin typeface="+mj-lt"/>
                <a:ea typeface="Gill Sans"/>
                <a:cs typeface="Gill Sans"/>
                <a:sym typeface="Gill Sans"/>
              </a:rPr>
              <a:t> here</a:t>
            </a:r>
            <a:endParaRPr sz="1200" dirty="0">
              <a:latin typeface="+mj-lt"/>
            </a:endParaRPr>
          </a:p>
        </p:txBody>
      </p:sp>
      <p:sp>
        <p:nvSpPr>
          <p:cNvPr id="271" name="Google Shape;271;p18"/>
          <p:cNvSpPr txBox="1"/>
          <p:nvPr/>
        </p:nvSpPr>
        <p:spPr>
          <a:xfrm>
            <a:off x="1808934" y="3640225"/>
            <a:ext cx="182344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000" b="1" i="1" u="none" strike="noStrike" cap="none" dirty="0">
                <a:solidFill>
                  <a:srgbClr val="002060"/>
                </a:solidFill>
                <a:latin typeface="+mj-lt"/>
                <a:ea typeface="Gill Sans"/>
                <a:cs typeface="Gill Sans"/>
                <a:sym typeface="Gill Sans"/>
              </a:rPr>
              <a:t>Outcomes</a:t>
            </a:r>
            <a:r>
              <a:rPr lang="en-US" sz="1800" b="0" i="0" u="none" strike="noStrike" cap="none" dirty="0">
                <a:solidFill>
                  <a:srgbClr val="000000"/>
                </a:solidFill>
                <a:latin typeface="+mj-lt"/>
                <a:ea typeface="Gill Sans"/>
                <a:cs typeface="Gill Sans"/>
                <a:sym typeface="Gill Sans"/>
              </a:rPr>
              <a:t> </a:t>
            </a:r>
            <a:endParaRPr sz="1200" dirty="0">
              <a:latin typeface="+mj-lt"/>
            </a:endParaRPr>
          </a:p>
        </p:txBody>
      </p:sp>
      <p:sp>
        <p:nvSpPr>
          <p:cNvPr id="272" name="Google Shape;272;p18"/>
          <p:cNvSpPr txBox="1"/>
          <p:nvPr/>
        </p:nvSpPr>
        <p:spPr>
          <a:xfrm>
            <a:off x="2172568" y="1732027"/>
            <a:ext cx="94561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a:solidFill>
                  <a:srgbClr val="000000"/>
                </a:solidFill>
                <a:latin typeface="+mj-lt"/>
                <a:ea typeface="Gill Sans"/>
                <a:cs typeface="Gill Sans"/>
                <a:sym typeface="Gill Sans"/>
              </a:rPr>
              <a:t>Trends</a:t>
            </a:r>
            <a:endParaRPr sz="1200">
              <a:latin typeface="+mj-lt"/>
            </a:endParaRPr>
          </a:p>
        </p:txBody>
      </p:sp>
      <p:sp>
        <p:nvSpPr>
          <p:cNvPr id="273" name="Google Shape;273;p18"/>
          <p:cNvSpPr txBox="1"/>
          <p:nvPr/>
        </p:nvSpPr>
        <p:spPr>
          <a:xfrm>
            <a:off x="3371942" y="1741849"/>
            <a:ext cx="220027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dirty="0">
                <a:solidFill>
                  <a:srgbClr val="000000"/>
                </a:solidFill>
                <a:latin typeface="+mj-lt"/>
                <a:ea typeface="Gill Sans"/>
                <a:cs typeface="Gill Sans"/>
                <a:sym typeface="Gill Sans"/>
              </a:rPr>
              <a:t>Trend Changers</a:t>
            </a:r>
            <a:endParaRPr sz="1200" dirty="0">
              <a:latin typeface="+mj-lt"/>
            </a:endParaRPr>
          </a:p>
        </p:txBody>
      </p:sp>
      <p:sp>
        <p:nvSpPr>
          <p:cNvPr id="274" name="Google Shape;274;p18"/>
          <p:cNvSpPr txBox="1"/>
          <p:nvPr/>
        </p:nvSpPr>
        <p:spPr>
          <a:xfrm>
            <a:off x="2459766" y="2499565"/>
            <a:ext cx="297679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0" i="0" u="none" strike="noStrike" cap="none" dirty="0">
                <a:solidFill>
                  <a:srgbClr val="000000"/>
                </a:solidFill>
                <a:latin typeface="+mj-lt"/>
                <a:ea typeface="Gill Sans"/>
                <a:cs typeface="Gill Sans"/>
                <a:sym typeface="Gill Sans"/>
              </a:rPr>
              <a:t>Future Conditions</a:t>
            </a:r>
            <a:endParaRPr sz="1200" dirty="0">
              <a:latin typeface="+mj-lt"/>
            </a:endParaRPr>
          </a:p>
        </p:txBody>
      </p:sp>
      <p:sp>
        <p:nvSpPr>
          <p:cNvPr id="275" name="Google Shape;275;p18"/>
          <p:cNvSpPr/>
          <p:nvPr/>
        </p:nvSpPr>
        <p:spPr>
          <a:xfrm>
            <a:off x="2459766" y="1493887"/>
            <a:ext cx="288132" cy="316945"/>
          </a:xfrm>
          <a:prstGeom prst="downArrow">
            <a:avLst>
              <a:gd name="adj1" fmla="val 50000"/>
              <a:gd name="adj2" fmla="val 50000"/>
            </a:avLst>
          </a:prstGeom>
          <a:solidFill>
            <a:srgbClr val="FFFFFF"/>
          </a:solidFill>
          <a:ln w="25400" cap="flat" cmpd="sng">
            <a:solidFill>
              <a:srgbClr val="2B4F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000000"/>
              </a:solidFill>
              <a:latin typeface="+mj-lt"/>
              <a:ea typeface="Gill Sans"/>
              <a:cs typeface="Gill Sans"/>
              <a:sym typeface="Gill Sans"/>
            </a:endParaRPr>
          </a:p>
        </p:txBody>
      </p:sp>
      <p:sp>
        <p:nvSpPr>
          <p:cNvPr id="276" name="Google Shape;276;p18"/>
          <p:cNvSpPr/>
          <p:nvPr/>
        </p:nvSpPr>
        <p:spPr>
          <a:xfrm>
            <a:off x="2459766" y="2141530"/>
            <a:ext cx="288132" cy="316945"/>
          </a:xfrm>
          <a:prstGeom prst="downArrow">
            <a:avLst>
              <a:gd name="adj1" fmla="val 50000"/>
              <a:gd name="adj2" fmla="val 50000"/>
            </a:avLst>
          </a:prstGeom>
          <a:solidFill>
            <a:srgbClr val="FFFFFF"/>
          </a:solidFill>
          <a:ln w="25400" cap="flat" cmpd="sng">
            <a:solidFill>
              <a:srgbClr val="2B4F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000000"/>
              </a:solidFill>
              <a:latin typeface="+mj-lt"/>
              <a:ea typeface="Gill Sans"/>
              <a:cs typeface="Gill Sans"/>
              <a:sym typeface="Gill Sans"/>
            </a:endParaRPr>
          </a:p>
        </p:txBody>
      </p:sp>
      <p:sp>
        <p:nvSpPr>
          <p:cNvPr id="277" name="Google Shape;277;p18"/>
          <p:cNvSpPr/>
          <p:nvPr/>
        </p:nvSpPr>
        <p:spPr>
          <a:xfrm>
            <a:off x="4240051" y="2139221"/>
            <a:ext cx="288132" cy="316945"/>
          </a:xfrm>
          <a:prstGeom prst="downArrow">
            <a:avLst>
              <a:gd name="adj1" fmla="val 50000"/>
              <a:gd name="adj2" fmla="val 50000"/>
            </a:avLst>
          </a:prstGeom>
          <a:solidFill>
            <a:srgbClr val="FFFFFF"/>
          </a:solidFill>
          <a:ln w="25400" cap="flat" cmpd="sng">
            <a:solidFill>
              <a:srgbClr val="2B4F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000000"/>
              </a:solidFill>
              <a:latin typeface="+mj-lt"/>
              <a:ea typeface="Gill Sans"/>
              <a:cs typeface="Gill Sans"/>
              <a:sym typeface="Gill Sans"/>
            </a:endParaRPr>
          </a:p>
        </p:txBody>
      </p:sp>
      <p:cxnSp>
        <p:nvCxnSpPr>
          <p:cNvPr id="279" name="Google Shape;279;p18"/>
          <p:cNvCxnSpPr/>
          <p:nvPr/>
        </p:nvCxnSpPr>
        <p:spPr>
          <a:xfrm>
            <a:off x="1034630" y="2547783"/>
            <a:ext cx="7939087" cy="0"/>
          </a:xfrm>
          <a:prstGeom prst="straightConnector1">
            <a:avLst/>
          </a:prstGeom>
          <a:noFill/>
          <a:ln w="25400" cap="flat" cmpd="sng">
            <a:solidFill>
              <a:srgbClr val="2B4F8A"/>
            </a:solidFill>
            <a:prstDash val="dash"/>
            <a:round/>
            <a:headEnd type="none" w="sm" len="sm"/>
            <a:tailEnd type="none" w="sm" len="sm"/>
          </a:ln>
          <a:effectLst>
            <a:outerShdw blurRad="40000" dist="20000" dir="5400000" rotWithShape="0">
              <a:srgbClr val="000000">
                <a:alpha val="37647"/>
              </a:srgbClr>
            </a:outerShdw>
          </a:effectLst>
        </p:spPr>
      </p:cxnSp>
      <p:sp>
        <p:nvSpPr>
          <p:cNvPr id="280" name="Google Shape;280;p18"/>
          <p:cNvSpPr/>
          <p:nvPr/>
        </p:nvSpPr>
        <p:spPr>
          <a:xfrm>
            <a:off x="2492319" y="2867767"/>
            <a:ext cx="257174" cy="315139"/>
          </a:xfrm>
          <a:prstGeom prst="downArrow">
            <a:avLst>
              <a:gd name="adj1" fmla="val 50000"/>
              <a:gd name="adj2" fmla="val 50000"/>
            </a:avLst>
          </a:prstGeom>
          <a:solidFill>
            <a:srgbClr val="FFFFFF"/>
          </a:solidFill>
          <a:ln w="25400" cap="flat" cmpd="sng">
            <a:solidFill>
              <a:srgbClr val="2B4F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000000"/>
              </a:solidFill>
              <a:latin typeface="+mj-lt"/>
              <a:ea typeface="Gill Sans"/>
              <a:cs typeface="Gill Sans"/>
              <a:sym typeface="Gill Sans"/>
            </a:endParaRPr>
          </a:p>
        </p:txBody>
      </p:sp>
      <p:sp>
        <p:nvSpPr>
          <p:cNvPr id="281" name="Google Shape;281;p18"/>
          <p:cNvSpPr txBox="1"/>
          <p:nvPr/>
        </p:nvSpPr>
        <p:spPr>
          <a:xfrm>
            <a:off x="5942506" y="3282503"/>
            <a:ext cx="191452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B4F8A"/>
              </a:buClr>
              <a:buSzPts val="2000"/>
              <a:buFont typeface="Arial"/>
              <a:buNone/>
            </a:pPr>
            <a:r>
              <a:rPr lang="en-US" sz="1800" b="0" i="1" u="none" strike="noStrike" cap="none">
                <a:solidFill>
                  <a:srgbClr val="2B4F8A"/>
                </a:solidFill>
                <a:latin typeface="+mj-lt"/>
                <a:ea typeface="Gill Sans"/>
                <a:cs typeface="Gill Sans"/>
                <a:sym typeface="Gill Sans"/>
              </a:rPr>
              <a:t>Goals &amp; Values</a:t>
            </a:r>
            <a:endParaRPr sz="1200">
              <a:latin typeface="+mj-lt"/>
            </a:endParaRPr>
          </a:p>
        </p:txBody>
      </p:sp>
      <p:sp>
        <p:nvSpPr>
          <p:cNvPr id="282" name="Google Shape;282;p18"/>
          <p:cNvSpPr/>
          <p:nvPr/>
        </p:nvSpPr>
        <p:spPr>
          <a:xfrm>
            <a:off x="4271481" y="2845133"/>
            <a:ext cx="253983" cy="1289936"/>
          </a:xfrm>
          <a:prstGeom prst="downArrow">
            <a:avLst>
              <a:gd name="adj1" fmla="val 50000"/>
              <a:gd name="adj2" fmla="val 50000"/>
            </a:avLst>
          </a:prstGeom>
          <a:solidFill>
            <a:srgbClr val="FFFFFF"/>
          </a:solidFill>
          <a:ln w="25400" cap="flat" cmpd="sng">
            <a:solidFill>
              <a:srgbClr val="2B4F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000000"/>
              </a:solidFill>
              <a:latin typeface="+mj-lt"/>
              <a:ea typeface="Gill Sans"/>
              <a:cs typeface="Gill Sans"/>
              <a:sym typeface="Gill Sans"/>
            </a:endParaRPr>
          </a:p>
        </p:txBody>
      </p:sp>
      <p:sp>
        <p:nvSpPr>
          <p:cNvPr id="283" name="Google Shape;283;p18"/>
          <p:cNvSpPr txBox="1"/>
          <p:nvPr/>
        </p:nvSpPr>
        <p:spPr>
          <a:xfrm>
            <a:off x="3774464" y="4327377"/>
            <a:ext cx="126330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000" b="1" i="1" u="none" strike="noStrike" cap="none" dirty="0">
                <a:solidFill>
                  <a:srgbClr val="002060"/>
                </a:solidFill>
                <a:latin typeface="+mj-lt"/>
                <a:ea typeface="Gill Sans"/>
                <a:cs typeface="Gill Sans"/>
                <a:sym typeface="Gill Sans"/>
              </a:rPr>
              <a:t>Actions</a:t>
            </a:r>
            <a:endParaRPr sz="1200" dirty="0">
              <a:latin typeface="+mj-lt"/>
            </a:endParaRPr>
          </a:p>
        </p:txBody>
      </p:sp>
      <p:sp>
        <p:nvSpPr>
          <p:cNvPr id="284" name="Google Shape;284;p18"/>
          <p:cNvSpPr/>
          <p:nvPr/>
        </p:nvSpPr>
        <p:spPr>
          <a:xfrm rot="5400000">
            <a:off x="3742918" y="3655868"/>
            <a:ext cx="351842" cy="642424"/>
          </a:xfrm>
          <a:prstGeom prst="bentArrow">
            <a:avLst>
              <a:gd name="adj1" fmla="val 35823"/>
              <a:gd name="adj2" fmla="val 25000"/>
              <a:gd name="adj3" fmla="val 25000"/>
              <a:gd name="adj4" fmla="val 43750"/>
            </a:avLst>
          </a:prstGeom>
          <a:solidFill>
            <a:srgbClr val="FFFFFF"/>
          </a:solidFill>
          <a:ln w="25400" cap="flat" cmpd="sng">
            <a:solidFill>
              <a:srgbClr val="2B4F8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b="0" i="0" u="none" strike="noStrike" cap="none">
              <a:solidFill>
                <a:srgbClr val="000000"/>
              </a:solidFill>
              <a:latin typeface="+mj-lt"/>
              <a:ea typeface="Gill Sans"/>
              <a:cs typeface="Gill Sans"/>
              <a:sym typeface="Gill Sans"/>
            </a:endParaRPr>
          </a:p>
        </p:txBody>
      </p:sp>
      <p:sp>
        <p:nvSpPr>
          <p:cNvPr id="285" name="Google Shape;285;p18"/>
          <p:cNvSpPr txBox="1"/>
          <p:nvPr/>
        </p:nvSpPr>
        <p:spPr>
          <a:xfrm>
            <a:off x="5942506" y="4052920"/>
            <a:ext cx="287178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B4F8A"/>
              </a:buClr>
              <a:buSzPts val="2000"/>
              <a:buFont typeface="Arial"/>
              <a:buNone/>
            </a:pPr>
            <a:r>
              <a:rPr lang="en-US" sz="1800" b="0" i="1" u="none" strike="noStrike" cap="none" dirty="0">
                <a:solidFill>
                  <a:srgbClr val="2B4F8A"/>
                </a:solidFill>
                <a:latin typeface="+mj-lt"/>
                <a:ea typeface="Gill Sans"/>
                <a:cs typeface="Gill Sans"/>
                <a:sym typeface="Gill Sans"/>
              </a:rPr>
              <a:t>Options: Policies, Programs,  Investments</a:t>
            </a:r>
            <a:endParaRPr sz="1200" dirty="0">
              <a:latin typeface="+mj-lt"/>
            </a:endParaRPr>
          </a:p>
        </p:txBody>
      </p:sp>
      <p:sp>
        <p:nvSpPr>
          <p:cNvPr id="286" name="Google Shape;286;p18"/>
          <p:cNvSpPr txBox="1"/>
          <p:nvPr/>
        </p:nvSpPr>
        <p:spPr>
          <a:xfrm>
            <a:off x="1675586" y="3093273"/>
            <a:ext cx="1823447"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rgbClr val="000000"/>
                </a:solidFill>
                <a:latin typeface="+mj-lt"/>
                <a:ea typeface="Gill Sans"/>
                <a:cs typeface="Gill Sans"/>
                <a:sym typeface="Gill Sans"/>
              </a:rPr>
              <a:t>Refinement of Desired</a:t>
            </a:r>
            <a:endParaRPr sz="1200" dirty="0">
              <a:latin typeface="+mj-lt"/>
            </a:endParaRPr>
          </a:p>
        </p:txBody>
      </p:sp>
      <p:cxnSp>
        <p:nvCxnSpPr>
          <p:cNvPr id="287" name="Google Shape;287;p18"/>
          <p:cNvCxnSpPr/>
          <p:nvPr/>
        </p:nvCxnSpPr>
        <p:spPr>
          <a:xfrm>
            <a:off x="415865" y="4761323"/>
            <a:ext cx="8612850" cy="0"/>
          </a:xfrm>
          <a:prstGeom prst="straightConnector1">
            <a:avLst/>
          </a:prstGeom>
          <a:noFill/>
          <a:ln w="25400" cap="flat" cmpd="sng">
            <a:solidFill>
              <a:srgbClr val="752322"/>
            </a:solidFill>
            <a:prstDash val="dash"/>
            <a:round/>
            <a:headEnd type="none" w="sm" len="sm"/>
            <a:tailEnd type="none" w="sm" len="sm"/>
          </a:ln>
          <a:effectLst>
            <a:outerShdw blurRad="40000" dist="20000" dir="5400000" rotWithShape="0">
              <a:srgbClr val="000000">
                <a:alpha val="37647"/>
              </a:srgbClr>
            </a:outerShdw>
          </a:effectLst>
        </p:spPr>
      </p:cxnSp>
      <p:sp>
        <p:nvSpPr>
          <p:cNvPr id="288" name="Google Shape;288;p18"/>
          <p:cNvSpPr txBox="1"/>
          <p:nvPr/>
        </p:nvSpPr>
        <p:spPr>
          <a:xfrm>
            <a:off x="1025941" y="4391741"/>
            <a:ext cx="182162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17E14"/>
              </a:buClr>
              <a:buSzPts val="1800"/>
              <a:buFont typeface="Arial"/>
              <a:buNone/>
            </a:pPr>
            <a:r>
              <a:rPr lang="en-US" sz="1600" b="0" i="0" u="none" strike="noStrike" cap="none" dirty="0">
                <a:solidFill>
                  <a:srgbClr val="B17E14"/>
                </a:solidFill>
                <a:latin typeface="+mj-lt"/>
                <a:ea typeface="Gill Sans"/>
                <a:cs typeface="Gill Sans"/>
                <a:sym typeface="Gill Sans"/>
              </a:rPr>
              <a:t>We </a:t>
            </a:r>
            <a:r>
              <a:rPr lang="en-US" sz="1600" b="0" i="1" u="none" strike="noStrike" cap="none" dirty="0">
                <a:solidFill>
                  <a:srgbClr val="B17E14"/>
                </a:solidFill>
                <a:latin typeface="+mj-lt"/>
                <a:ea typeface="Gill Sans"/>
                <a:cs typeface="Gill Sans"/>
                <a:sym typeface="Gill Sans"/>
              </a:rPr>
              <a:t>end</a:t>
            </a:r>
            <a:r>
              <a:rPr lang="en-US" sz="1600" b="0" i="0" u="none" strike="noStrike" cap="none" dirty="0">
                <a:solidFill>
                  <a:srgbClr val="B17E14"/>
                </a:solidFill>
                <a:latin typeface="+mj-lt"/>
                <a:ea typeface="Gill Sans"/>
                <a:cs typeface="Gill Sans"/>
                <a:sym typeface="Gill Sans"/>
              </a:rPr>
              <a:t> here</a:t>
            </a:r>
            <a:endParaRPr sz="1200" dirty="0">
              <a:latin typeface="+mj-lt"/>
            </a:endParaRPr>
          </a:p>
        </p:txBody>
      </p:sp>
      <p:sp>
        <p:nvSpPr>
          <p:cNvPr id="289" name="Google Shape;289;p18"/>
          <p:cNvSpPr txBox="1"/>
          <p:nvPr/>
        </p:nvSpPr>
        <p:spPr>
          <a:xfrm rot="-5400000">
            <a:off x="-1312626" y="2777525"/>
            <a:ext cx="362348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52322"/>
              </a:buClr>
              <a:buSzPts val="2400"/>
              <a:buFont typeface="Arial"/>
              <a:buNone/>
            </a:pPr>
            <a:r>
              <a:rPr lang="en-US" sz="2000" b="0" i="0" u="none" strike="noStrike" cap="none">
                <a:solidFill>
                  <a:srgbClr val="752322"/>
                </a:solidFill>
                <a:latin typeface="+mj-lt"/>
                <a:ea typeface="Gill Sans"/>
                <a:cs typeface="Gill Sans"/>
                <a:sym typeface="Gill Sans"/>
              </a:rPr>
              <a:t>The Economic Assessment</a:t>
            </a:r>
            <a:endParaRPr sz="1200">
              <a:latin typeface="+mj-lt"/>
            </a:endParaRPr>
          </a:p>
        </p:txBody>
      </p:sp>
      <p:sp>
        <p:nvSpPr>
          <p:cNvPr id="290" name="Google Shape;290;p18"/>
          <p:cNvSpPr txBox="1"/>
          <p:nvPr/>
        </p:nvSpPr>
        <p:spPr>
          <a:xfrm>
            <a:off x="1064947" y="4813669"/>
            <a:ext cx="413385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52322"/>
              </a:buClr>
              <a:buSzPts val="2000"/>
              <a:buFont typeface="Arial"/>
              <a:buNone/>
            </a:pPr>
            <a:r>
              <a:rPr lang="en-US" sz="1800" b="0" i="0" u="none" strike="noStrike" cap="none" dirty="0">
                <a:solidFill>
                  <a:srgbClr val="752322"/>
                </a:solidFill>
                <a:latin typeface="+mj-lt"/>
                <a:ea typeface="Gill Sans"/>
                <a:cs typeface="Gill Sans"/>
                <a:sym typeface="Gill Sans"/>
              </a:rPr>
              <a:t>Continuing work by PLCC &amp; Others</a:t>
            </a:r>
            <a:endParaRPr sz="1200" dirty="0">
              <a:latin typeface="+mj-lt"/>
            </a:endParaRPr>
          </a:p>
        </p:txBody>
      </p:sp>
      <p:sp>
        <p:nvSpPr>
          <p:cNvPr id="291" name="Google Shape;291;p18"/>
          <p:cNvSpPr txBox="1"/>
          <p:nvPr/>
        </p:nvSpPr>
        <p:spPr>
          <a:xfrm>
            <a:off x="5923009" y="4808581"/>
            <a:ext cx="272653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B4F8A"/>
              </a:buClr>
              <a:buSzPts val="2000"/>
              <a:buFont typeface="Arial"/>
              <a:buNone/>
            </a:pPr>
            <a:r>
              <a:rPr lang="en-US" sz="1800" b="0" i="1" u="none" strike="noStrike" cap="none" dirty="0">
                <a:solidFill>
                  <a:srgbClr val="2B4F8A"/>
                </a:solidFill>
                <a:latin typeface="+mj-lt"/>
                <a:ea typeface="Gill Sans"/>
                <a:cs typeface="Gill Sans"/>
                <a:sym typeface="Gill Sans"/>
              </a:rPr>
              <a:t>Choices, Implementation</a:t>
            </a:r>
            <a:endParaRPr sz="1200" dirty="0">
              <a:latin typeface="+mj-lt"/>
            </a:endParaRPr>
          </a:p>
        </p:txBody>
      </p:sp>
      <p:sp>
        <p:nvSpPr>
          <p:cNvPr id="27" name="Google Shape;268;p18">
            <a:extLst>
              <a:ext uri="{FF2B5EF4-FFF2-40B4-BE49-F238E27FC236}">
                <a16:creationId xmlns:a16="http://schemas.microsoft.com/office/drawing/2014/main" id="{04034270-7294-184C-90FC-C296B9E5761A}"/>
              </a:ext>
            </a:extLst>
          </p:cNvPr>
          <p:cNvSpPr txBox="1"/>
          <p:nvPr/>
        </p:nvSpPr>
        <p:spPr>
          <a:xfrm>
            <a:off x="5942506" y="2508059"/>
            <a:ext cx="272653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B4F8A"/>
              </a:buClr>
              <a:buSzPts val="2000"/>
              <a:buFont typeface="Arial"/>
              <a:buNone/>
            </a:pPr>
            <a:r>
              <a:rPr lang="en-US" sz="1800" b="0" i="1" u="none" strike="noStrike" cap="none" dirty="0">
                <a:solidFill>
                  <a:srgbClr val="2B4F8A"/>
                </a:solidFill>
                <a:latin typeface="+mj-lt"/>
                <a:ea typeface="Gill Sans"/>
                <a:cs typeface="Gill Sans"/>
                <a:sym typeface="Gill Sans"/>
              </a:rPr>
              <a:t>Possible, Likely, Desired</a:t>
            </a:r>
            <a:endParaRPr sz="1200" dirty="0">
              <a:latin typeface="+mj-lt"/>
            </a:endParaRPr>
          </a:p>
        </p:txBody>
      </p:sp>
      <p:sp>
        <p:nvSpPr>
          <p:cNvPr id="2" name="TextBox 1">
            <a:extLst>
              <a:ext uri="{FF2B5EF4-FFF2-40B4-BE49-F238E27FC236}">
                <a16:creationId xmlns:a16="http://schemas.microsoft.com/office/drawing/2014/main" id="{C7042FFC-30AA-4145-9BA7-908C9E0A3779}"/>
              </a:ext>
            </a:extLst>
          </p:cNvPr>
          <p:cNvSpPr txBox="1"/>
          <p:nvPr/>
        </p:nvSpPr>
        <p:spPr>
          <a:xfrm>
            <a:off x="1638505" y="1048686"/>
            <a:ext cx="2016800" cy="369332"/>
          </a:xfrm>
          <a:prstGeom prst="rect">
            <a:avLst/>
          </a:prstGeom>
          <a:noFill/>
        </p:spPr>
        <p:txBody>
          <a:bodyPr wrap="square" rtlCol="0">
            <a:spAutoFit/>
          </a:bodyPr>
          <a:lstStyle/>
          <a:p>
            <a:r>
              <a:rPr lang="en-US" sz="1800" dirty="0">
                <a:latin typeface="+mj-lt"/>
                <a:ea typeface="Gill Sans"/>
                <a:cs typeface="Gill Sans"/>
                <a:sym typeface="Gill Sans"/>
              </a:rPr>
              <a:t>Past and Current</a:t>
            </a:r>
            <a:endParaRPr lang="en-US" sz="1800" dirty="0">
              <a:latin typeface="+mj-lt"/>
            </a:endParaRPr>
          </a:p>
        </p:txBody>
      </p:sp>
      <p:sp>
        <p:nvSpPr>
          <p:cNvPr id="29" name="Google Shape;286;p18">
            <a:extLst>
              <a:ext uri="{FF2B5EF4-FFF2-40B4-BE49-F238E27FC236}">
                <a16:creationId xmlns:a16="http://schemas.microsoft.com/office/drawing/2014/main" id="{CAE61B3B-8016-ED41-B644-1CA105F842A4}"/>
              </a:ext>
            </a:extLst>
          </p:cNvPr>
          <p:cNvSpPr txBox="1"/>
          <p:nvPr/>
        </p:nvSpPr>
        <p:spPr>
          <a:xfrm>
            <a:off x="3349762" y="4079457"/>
            <a:ext cx="1823447"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rgbClr val="000000"/>
                </a:solidFill>
                <a:latin typeface="+mj-lt"/>
                <a:ea typeface="Gill Sans"/>
                <a:cs typeface="Gill Sans"/>
                <a:sym typeface="Gill Sans"/>
              </a:rPr>
              <a:t>Recommended</a:t>
            </a:r>
            <a:endParaRPr sz="1200" dirty="0">
              <a:latin typeface="+mj-lt"/>
            </a:endParaRPr>
          </a:p>
        </p:txBody>
      </p:sp>
    </p:spTree>
    <p:extLst>
      <p:ext uri="{BB962C8B-B14F-4D97-AF65-F5344CB8AC3E}">
        <p14:creationId xmlns:p14="http://schemas.microsoft.com/office/powerpoint/2010/main" val="320183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4"/>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P spid="269" grpId="0"/>
      <p:bldP spid="270" grpId="0"/>
      <p:bldP spid="271" grpId="0"/>
      <p:bldP spid="272" grpId="0"/>
      <p:bldP spid="273" grpId="0"/>
      <p:bldP spid="274" grpId="0"/>
      <p:bldP spid="275" grpId="0" animBg="1"/>
      <p:bldP spid="276" grpId="0" animBg="1"/>
      <p:bldP spid="277" grpId="0" animBg="1"/>
      <p:bldP spid="280" grpId="0" animBg="1"/>
      <p:bldP spid="281" grpId="0"/>
      <p:bldP spid="282" grpId="0" animBg="1"/>
      <p:bldP spid="283" grpId="0"/>
      <p:bldP spid="284" grpId="0" animBg="1"/>
      <p:bldP spid="285" grpId="0"/>
      <p:bldP spid="286" grpId="0"/>
      <p:bldP spid="288" grpId="0"/>
      <p:bldP spid="290" grpId="0"/>
      <p:bldP spid="291" grpId="0"/>
      <p:bldP spid="27" grpId="0"/>
      <p:bldP spid="27" grpId="1"/>
      <p:bldP spid="2"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7"/>
          <p:cNvSpPr txBox="1">
            <a:spLocks noGrp="1"/>
          </p:cNvSpPr>
          <p:nvPr>
            <p:ph type="title"/>
          </p:nvPr>
        </p:nvSpPr>
        <p:spPr>
          <a:xfrm>
            <a:off x="868680" y="0"/>
            <a:ext cx="7406700" cy="776100"/>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990"/>
              <a:buNone/>
            </a:pPr>
            <a:r>
              <a:rPr lang="en-US" sz="2650"/>
              <a:t>Purple Line improves access to jobs for households in poverty</a:t>
            </a:r>
            <a:endParaRPr sz="2650"/>
          </a:p>
        </p:txBody>
      </p:sp>
      <p:sp>
        <p:nvSpPr>
          <p:cNvPr id="574" name="Google Shape;574;p47"/>
          <p:cNvSpPr txBox="1">
            <a:spLocks noGrp="1"/>
          </p:cNvSpPr>
          <p:nvPr>
            <p:ph type="sldNum" idx="12"/>
          </p:nvPr>
        </p:nvSpPr>
        <p:spPr>
          <a:xfrm>
            <a:off x="6553200" y="4857750"/>
            <a:ext cx="2133600" cy="183300"/>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40</a:t>
            </a:fld>
            <a:endParaRPr/>
          </a:p>
        </p:txBody>
      </p:sp>
      <p:pic>
        <p:nvPicPr>
          <p:cNvPr id="575" name="Google Shape;575;p47"/>
          <p:cNvPicPr preferRelativeResize="0"/>
          <p:nvPr/>
        </p:nvPicPr>
        <p:blipFill rotWithShape="1">
          <a:blip r:embed="rId3">
            <a:alphaModFix/>
          </a:blip>
          <a:srcRect t="12769"/>
          <a:stretch/>
        </p:blipFill>
        <p:spPr>
          <a:xfrm>
            <a:off x="1602658" y="816377"/>
            <a:ext cx="6331974" cy="4268076"/>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8"/>
          <p:cNvSpPr txBox="1">
            <a:spLocks noGrp="1"/>
          </p:cNvSpPr>
          <p:nvPr>
            <p:ph type="title"/>
          </p:nvPr>
        </p:nvSpPr>
        <p:spPr>
          <a:xfrm>
            <a:off x="868676" y="0"/>
            <a:ext cx="7818123" cy="776100"/>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990"/>
              <a:buNone/>
            </a:pPr>
            <a:r>
              <a:rPr lang="en-US" sz="2750"/>
              <a:t>Purple Line improves access to workers</a:t>
            </a:r>
            <a:endParaRPr sz="2750"/>
          </a:p>
        </p:txBody>
      </p:sp>
      <p:sp>
        <p:nvSpPr>
          <p:cNvPr id="582" name="Google Shape;582;p48"/>
          <p:cNvSpPr txBox="1">
            <a:spLocks noGrp="1"/>
          </p:cNvSpPr>
          <p:nvPr>
            <p:ph type="sldNum" idx="12"/>
          </p:nvPr>
        </p:nvSpPr>
        <p:spPr>
          <a:xfrm>
            <a:off x="6553200" y="4857750"/>
            <a:ext cx="2133600" cy="183300"/>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41</a:t>
            </a:fld>
            <a:endParaRPr/>
          </a:p>
        </p:txBody>
      </p:sp>
      <p:pic>
        <p:nvPicPr>
          <p:cNvPr id="583" name="Google Shape;583;p48"/>
          <p:cNvPicPr preferRelativeResize="0"/>
          <p:nvPr/>
        </p:nvPicPr>
        <p:blipFill rotWithShape="1">
          <a:blip r:embed="rId3">
            <a:alphaModFix/>
          </a:blip>
          <a:srcRect l="3708" t="4893" r="2868" b="4829"/>
          <a:stretch/>
        </p:blipFill>
        <p:spPr>
          <a:xfrm>
            <a:off x="121664" y="1264050"/>
            <a:ext cx="4479405" cy="3344662"/>
          </a:xfrm>
          <a:prstGeom prst="rect">
            <a:avLst/>
          </a:prstGeom>
          <a:noFill/>
          <a:ln>
            <a:noFill/>
          </a:ln>
        </p:spPr>
      </p:pic>
      <p:pic>
        <p:nvPicPr>
          <p:cNvPr id="584" name="Google Shape;584;p48"/>
          <p:cNvPicPr preferRelativeResize="0"/>
          <p:nvPr/>
        </p:nvPicPr>
        <p:blipFill rotWithShape="1">
          <a:blip r:embed="rId4">
            <a:alphaModFix/>
          </a:blip>
          <a:srcRect l="4338" t="5168" r="3153" b="5553"/>
          <a:stretch/>
        </p:blipFill>
        <p:spPr>
          <a:xfrm>
            <a:off x="4601069" y="1264050"/>
            <a:ext cx="4448993" cy="3317539"/>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d265387d0a_0_9"/>
          <p:cNvSpPr txBox="1">
            <a:spLocks noGrp="1"/>
          </p:cNvSpPr>
          <p:nvPr>
            <p:ph type="title"/>
          </p:nvPr>
        </p:nvSpPr>
        <p:spPr>
          <a:xfrm>
            <a:off x="922292" y="0"/>
            <a:ext cx="7764600" cy="776100"/>
          </a:xfrm>
          <a:prstGeom prst="rect">
            <a:avLst/>
          </a:prstGeom>
        </p:spPr>
        <p:txBody>
          <a:bodyPr spcFirstLastPara="1" wrap="square" lIns="73250" tIns="36625" rIns="73250" bIns="36625" anchor="ctr" anchorCtr="0">
            <a:normAutofit/>
          </a:bodyPr>
          <a:lstStyle/>
          <a:p>
            <a:pPr marL="0" lvl="0" indent="0" algn="ctr" rtl="0">
              <a:spcBef>
                <a:spcPts val="0"/>
              </a:spcBef>
              <a:spcAft>
                <a:spcPts val="0"/>
              </a:spcAft>
              <a:buNone/>
            </a:pPr>
            <a:r>
              <a:rPr lang="en-US"/>
              <a:t>Linking TOD &amp; Mobility Work</a:t>
            </a:r>
            <a:endParaRPr/>
          </a:p>
        </p:txBody>
      </p:sp>
      <p:sp>
        <p:nvSpPr>
          <p:cNvPr id="504" name="Google Shape;504;gd265387d0a_0_9"/>
          <p:cNvSpPr txBox="1">
            <a:spLocks noGrp="1"/>
          </p:cNvSpPr>
          <p:nvPr>
            <p:ph type="body" idx="1"/>
          </p:nvPr>
        </p:nvSpPr>
        <p:spPr>
          <a:xfrm>
            <a:off x="457200" y="1200152"/>
            <a:ext cx="8229600" cy="3571800"/>
          </a:xfrm>
          <a:prstGeom prst="rect">
            <a:avLst/>
          </a:prstGeom>
        </p:spPr>
        <p:txBody>
          <a:bodyPr spcFirstLastPara="1" wrap="square" lIns="73250" tIns="36625" rIns="73250" bIns="36625" anchor="t" anchorCtr="0">
            <a:normAutofit/>
          </a:bodyPr>
          <a:lstStyle/>
          <a:p>
            <a:pPr marL="0" lvl="0" indent="0" algn="l" rtl="0">
              <a:spcBef>
                <a:spcPts val="520"/>
              </a:spcBef>
              <a:spcAft>
                <a:spcPts val="0"/>
              </a:spcAft>
              <a:buNone/>
            </a:pPr>
            <a:r>
              <a:rPr lang="en-US" dirty="0"/>
              <a:t>How will the Purple Line affect economic development and future economic conditions?</a:t>
            </a:r>
            <a:endParaRPr dirty="0"/>
          </a:p>
          <a:p>
            <a:pPr marL="457200" lvl="0" indent="-393700" algn="l" rtl="0">
              <a:spcBef>
                <a:spcPts val="520"/>
              </a:spcBef>
              <a:spcAft>
                <a:spcPts val="0"/>
              </a:spcAft>
              <a:buSzPts val="2600"/>
              <a:buChar char="•"/>
            </a:pPr>
            <a:r>
              <a:rPr lang="en-US" dirty="0"/>
              <a:t>Purple Line increases accessibility between jobs &amp; workers</a:t>
            </a:r>
            <a:endParaRPr dirty="0"/>
          </a:p>
          <a:p>
            <a:pPr marL="457200" lvl="0" indent="-393700" algn="l" rtl="0">
              <a:spcBef>
                <a:spcPts val="0"/>
              </a:spcBef>
              <a:spcAft>
                <a:spcPts val="0"/>
              </a:spcAft>
              <a:buSzPts val="2600"/>
              <a:buChar char="•"/>
            </a:pPr>
            <a:r>
              <a:rPr lang="en-US" dirty="0"/>
              <a:t>Transit &amp; new transit-oriented development could attract certain types of businesses and residents</a:t>
            </a:r>
          </a:p>
          <a:p>
            <a:pPr marL="457200" lvl="0" indent="-393700" algn="l" rtl="0">
              <a:spcBef>
                <a:spcPts val="0"/>
              </a:spcBef>
              <a:spcAft>
                <a:spcPts val="0"/>
              </a:spcAft>
              <a:buSzPts val="2600"/>
              <a:buChar char="•"/>
            </a:pPr>
            <a:r>
              <a:rPr lang="en-US" dirty="0"/>
              <a:t>Potential displacement risks</a:t>
            </a:r>
            <a:endParaRPr dirty="0"/>
          </a:p>
        </p:txBody>
      </p:sp>
      <p:sp>
        <p:nvSpPr>
          <p:cNvPr id="505" name="Google Shape;505;gd265387d0a_0_9"/>
          <p:cNvSpPr txBox="1">
            <a:spLocks noGrp="1"/>
          </p:cNvSpPr>
          <p:nvPr>
            <p:ph type="sldNum" idx="12"/>
          </p:nvPr>
        </p:nvSpPr>
        <p:spPr>
          <a:xfrm>
            <a:off x="6553200" y="4857750"/>
            <a:ext cx="2133600" cy="183300"/>
          </a:xfrm>
          <a:prstGeom prst="rect">
            <a:avLst/>
          </a:prstGeom>
        </p:spPr>
        <p:txBody>
          <a:bodyPr spcFirstLastPara="1" wrap="square" lIns="73250" tIns="36625" rIns="73250" bIns="36625"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42</a:t>
            </a:fld>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Text Placeholder 2"/>
          <p:cNvSpPr>
            <a:spLocks noGrp="1"/>
          </p:cNvSpPr>
          <p:nvPr>
            <p:ph type="body" idx="1"/>
          </p:nvPr>
        </p:nvSpPr>
        <p:spPr/>
        <p:txBody>
          <a:bodyPr/>
          <a:lstStyle/>
          <a:p>
            <a:pPr marL="63500" indent="0" algn="ctr">
              <a:buNone/>
            </a:pPr>
            <a:r>
              <a:rPr lang="en-US" dirty="0" smtClean="0"/>
              <a:t>Before breakout groups, let’s pause for overall Q&amp;A about what you’ve all just heard.</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1712061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0"/>
          <p:cNvSpPr txBox="1">
            <a:spLocks noGrp="1"/>
          </p:cNvSpPr>
          <p:nvPr>
            <p:ph type="ctrTitle"/>
          </p:nvPr>
        </p:nvSpPr>
        <p:spPr>
          <a:xfrm>
            <a:off x="685800" y="1402080"/>
            <a:ext cx="7772400" cy="1668900"/>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dirty="0"/>
              <a:t>Next: Breakout Groups</a:t>
            </a:r>
            <a:endParaRPr dirty="0"/>
          </a:p>
        </p:txBody>
      </p:sp>
      <p:sp>
        <p:nvSpPr>
          <p:cNvPr id="5" name="Rectangle 4">
            <a:extLst>
              <a:ext uri="{FF2B5EF4-FFF2-40B4-BE49-F238E27FC236}">
                <a16:creationId xmlns:a16="http://schemas.microsoft.com/office/drawing/2014/main" id="{A49D5E5F-7002-8A4B-A6F8-FD340B36720A}"/>
              </a:ext>
            </a:extLst>
          </p:cNvPr>
          <p:cNvSpPr/>
          <p:nvPr/>
        </p:nvSpPr>
        <p:spPr>
          <a:xfrm>
            <a:off x="2286000" y="2932615"/>
            <a:ext cx="4572000" cy="1051570"/>
          </a:xfrm>
          <a:prstGeom prst="rect">
            <a:avLst/>
          </a:prstGeom>
        </p:spPr>
        <p:txBody>
          <a:bodyPr>
            <a:spAutoFit/>
          </a:bodyPr>
          <a:lstStyle/>
          <a:p>
            <a:pPr lvl="0" algn="ctr">
              <a:lnSpc>
                <a:spcPct val="90000"/>
              </a:lnSpc>
              <a:spcBef>
                <a:spcPts val="520"/>
              </a:spcBef>
              <a:buSzPts val="523"/>
            </a:pPr>
            <a:r>
              <a:rPr lang="en-US" sz="2000" dirty="0">
                <a:latin typeface="Georgia" panose="02040502050405020303" pitchFamily="18" charset="0"/>
              </a:rPr>
              <a:t>Workforce</a:t>
            </a:r>
            <a:endParaRPr lang="en-US" sz="2000" i="1" dirty="0">
              <a:latin typeface="Georgia" panose="02040502050405020303" pitchFamily="18" charset="0"/>
            </a:endParaRPr>
          </a:p>
          <a:p>
            <a:pPr lvl="0" algn="ctr">
              <a:lnSpc>
                <a:spcPct val="90000"/>
              </a:lnSpc>
              <a:spcBef>
                <a:spcPts val="520"/>
              </a:spcBef>
              <a:buSzPts val="523"/>
            </a:pPr>
            <a:r>
              <a:rPr lang="en-US" sz="2000" dirty="0">
                <a:latin typeface="Georgia" panose="02040502050405020303" pitchFamily="18" charset="0"/>
              </a:rPr>
              <a:t>Small Business &amp; Entrepreneurship</a:t>
            </a:r>
          </a:p>
          <a:p>
            <a:pPr lvl="0" algn="ctr">
              <a:lnSpc>
                <a:spcPct val="90000"/>
              </a:lnSpc>
              <a:spcBef>
                <a:spcPts val="520"/>
              </a:spcBef>
              <a:buSzPts val="523"/>
            </a:pPr>
            <a:r>
              <a:rPr lang="en-US" sz="2000" dirty="0">
                <a:latin typeface="Georgia" panose="02040502050405020303" pitchFamily="18" charset="0"/>
              </a:rPr>
              <a:t>Key Industries</a:t>
            </a:r>
          </a:p>
        </p:txBody>
      </p:sp>
    </p:spTree>
    <p:extLst>
      <p:ext uri="{BB962C8B-B14F-4D97-AF65-F5344CB8AC3E}">
        <p14:creationId xmlns:p14="http://schemas.microsoft.com/office/powerpoint/2010/main" val="2033215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1"/>
          <p:cNvSpPr txBox="1">
            <a:spLocks noGrp="1"/>
          </p:cNvSpPr>
          <p:nvPr>
            <p:ph type="title"/>
          </p:nvPr>
        </p:nvSpPr>
        <p:spPr>
          <a:xfrm>
            <a:off x="868680" y="0"/>
            <a:ext cx="7406700" cy="776100"/>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dirty="0"/>
              <a:t>Breakout Session Questions</a:t>
            </a:r>
            <a:endParaRPr dirty="0"/>
          </a:p>
        </p:txBody>
      </p:sp>
      <p:sp>
        <p:nvSpPr>
          <p:cNvPr id="604" name="Google Shape;604;p51"/>
          <p:cNvSpPr txBox="1">
            <a:spLocks noGrp="1"/>
          </p:cNvSpPr>
          <p:nvPr>
            <p:ph type="body" idx="1"/>
          </p:nvPr>
        </p:nvSpPr>
        <p:spPr>
          <a:xfrm>
            <a:off x="680875" y="1135798"/>
            <a:ext cx="8005925" cy="3239447"/>
          </a:xfrm>
          <a:prstGeom prst="rect">
            <a:avLst/>
          </a:prstGeom>
          <a:noFill/>
          <a:ln>
            <a:noFill/>
          </a:ln>
        </p:spPr>
        <p:txBody>
          <a:bodyPr spcFirstLastPara="1" wrap="square" lIns="73250" tIns="36625" rIns="73250" bIns="36625" anchor="t" anchorCtr="0">
            <a:spAutoFit/>
          </a:bodyPr>
          <a:lstStyle/>
          <a:p>
            <a:pPr lvl="0" indent="-330200">
              <a:lnSpc>
                <a:spcPct val="115000"/>
              </a:lnSpc>
              <a:buSzPts val="1600"/>
              <a:buAutoNum type="arabicPeriod"/>
            </a:pPr>
            <a:r>
              <a:rPr lang="en-US" sz="2400" dirty="0"/>
              <a:t>What have you heard that you think is important for this topic</a:t>
            </a:r>
            <a:r>
              <a:rPr lang="en-US" sz="2400" dirty="0" smtClean="0"/>
              <a:t>? Is there anything we missed?</a:t>
            </a:r>
            <a:endParaRPr lang="en-US" sz="2400" dirty="0"/>
          </a:p>
          <a:p>
            <a:pPr indent="-330200">
              <a:lnSpc>
                <a:spcPct val="115000"/>
              </a:lnSpc>
              <a:buSzPts val="1600"/>
              <a:buFont typeface="Georgia"/>
              <a:buAutoNum type="arabicPeriod"/>
            </a:pPr>
            <a:r>
              <a:rPr lang="en-US" sz="2400" dirty="0"/>
              <a:t>What are the biggest opportunities that the Purple Line creates in the corridor for your topic? What are the threats?</a:t>
            </a:r>
          </a:p>
          <a:p>
            <a:pPr indent="-330200">
              <a:lnSpc>
                <a:spcPct val="115000"/>
              </a:lnSpc>
              <a:buSzPts val="1600"/>
              <a:buFont typeface="Georgia"/>
              <a:buAutoNum type="arabicPeriod"/>
            </a:pPr>
            <a:r>
              <a:rPr lang="en-US" sz="2400" dirty="0"/>
              <a:t>What </a:t>
            </a:r>
            <a:r>
              <a:rPr lang="en-US" sz="2400" dirty="0" smtClean="0"/>
              <a:t>should be done to </a:t>
            </a:r>
            <a:r>
              <a:rPr lang="en-US" sz="2400" dirty="0"/>
              <a:t>capitalize on the opportunities, and mitigate the threats?</a:t>
            </a:r>
          </a:p>
        </p:txBody>
      </p:sp>
      <p:sp>
        <p:nvSpPr>
          <p:cNvPr id="605" name="Google Shape;605;p51"/>
          <p:cNvSpPr txBox="1">
            <a:spLocks noGrp="1"/>
          </p:cNvSpPr>
          <p:nvPr>
            <p:ph type="sldNum" idx="12"/>
          </p:nvPr>
        </p:nvSpPr>
        <p:spPr>
          <a:xfrm>
            <a:off x="6553200" y="4857750"/>
            <a:ext cx="2133600" cy="183300"/>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45</a:t>
            </a:fld>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0"/>
          <p:cNvSpPr txBox="1">
            <a:spLocks noGrp="1"/>
          </p:cNvSpPr>
          <p:nvPr>
            <p:ph type="ctrTitle"/>
          </p:nvPr>
        </p:nvSpPr>
        <p:spPr>
          <a:xfrm>
            <a:off x="685800" y="1402080"/>
            <a:ext cx="7772400" cy="1668900"/>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dirty="0"/>
              <a:t>Enter Breakout Groups</a:t>
            </a:r>
            <a:endParaRPr dirty="0"/>
          </a:p>
        </p:txBody>
      </p:sp>
      <p:sp>
        <p:nvSpPr>
          <p:cNvPr id="597" name="Google Shape;597;p50"/>
          <p:cNvSpPr txBox="1">
            <a:spLocks noGrp="1"/>
          </p:cNvSpPr>
          <p:nvPr>
            <p:ph type="subTitle" idx="1"/>
          </p:nvPr>
        </p:nvSpPr>
        <p:spPr>
          <a:xfrm>
            <a:off x="1371600" y="2685434"/>
            <a:ext cx="6400800" cy="1415502"/>
          </a:xfrm>
          <a:prstGeom prst="rect">
            <a:avLst/>
          </a:prstGeom>
          <a:noFill/>
          <a:ln>
            <a:noFill/>
          </a:ln>
        </p:spPr>
        <p:txBody>
          <a:bodyPr spcFirstLastPara="1" wrap="square" lIns="73250" tIns="36625" rIns="73250" bIns="36625" anchor="t" anchorCtr="0">
            <a:noAutofit/>
          </a:bodyPr>
          <a:lstStyle/>
          <a:p>
            <a:pPr marL="0" lvl="0" indent="0" algn="ctr" rtl="0">
              <a:lnSpc>
                <a:spcPct val="90000"/>
              </a:lnSpc>
              <a:spcBef>
                <a:spcPts val="520"/>
              </a:spcBef>
              <a:spcAft>
                <a:spcPts val="0"/>
              </a:spcAft>
              <a:buSzPts val="523"/>
              <a:buNone/>
            </a:pPr>
            <a:r>
              <a:rPr lang="en-US" sz="1600" dirty="0"/>
              <a:t>Please choose your breakout using the breakout button at the bottom of your zoom window:</a:t>
            </a:r>
            <a:endParaRPr sz="1600" dirty="0"/>
          </a:p>
          <a:p>
            <a:pPr marL="0" lvl="0" indent="0" algn="ctr" rtl="0">
              <a:lnSpc>
                <a:spcPct val="90000"/>
              </a:lnSpc>
              <a:spcBef>
                <a:spcPts val="520"/>
              </a:spcBef>
              <a:spcAft>
                <a:spcPts val="0"/>
              </a:spcAft>
              <a:buSzPts val="523"/>
              <a:buNone/>
            </a:pPr>
            <a:endParaRPr sz="1600" dirty="0"/>
          </a:p>
          <a:p>
            <a:pPr marL="0" indent="0">
              <a:lnSpc>
                <a:spcPct val="90000"/>
              </a:lnSpc>
              <a:buSzPts val="523"/>
            </a:pPr>
            <a:r>
              <a:rPr lang="en-US" sz="1600" dirty="0" smtClean="0"/>
              <a:t>Workforce </a:t>
            </a:r>
            <a:r>
              <a:rPr lang="en-US" sz="1600" dirty="0"/>
              <a:t>- Steve </a:t>
            </a:r>
            <a:r>
              <a:rPr lang="en-US" sz="1600" dirty="0" smtClean="0"/>
              <a:t>Brigham [</a:t>
            </a:r>
            <a:r>
              <a:rPr lang="en-US" sz="1600" dirty="0" err="1" smtClean="0"/>
              <a:t>notetaker</a:t>
            </a:r>
            <a:r>
              <a:rPr lang="en-US" sz="1600" dirty="0" smtClean="0"/>
              <a:t>: Margaret]</a:t>
            </a:r>
            <a:endParaRPr sz="1600" i="1" dirty="0"/>
          </a:p>
          <a:p>
            <a:pPr marL="0" lvl="0" indent="0" algn="ctr" rtl="0">
              <a:lnSpc>
                <a:spcPct val="90000"/>
              </a:lnSpc>
              <a:spcBef>
                <a:spcPts val="520"/>
              </a:spcBef>
              <a:spcAft>
                <a:spcPts val="0"/>
              </a:spcAft>
              <a:buSzPts val="523"/>
              <a:buNone/>
            </a:pPr>
            <a:r>
              <a:rPr lang="en-US" sz="1600" dirty="0"/>
              <a:t>Small Business &amp; </a:t>
            </a:r>
            <a:r>
              <a:rPr lang="en-US" sz="1600" dirty="0" smtClean="0"/>
              <a:t>Entrepreneurship – Becky Hewitt [</a:t>
            </a:r>
            <a:r>
              <a:rPr lang="en-US" sz="1600" dirty="0" err="1" smtClean="0"/>
              <a:t>notetaker</a:t>
            </a:r>
            <a:r>
              <a:rPr lang="en-US" sz="1600" dirty="0" smtClean="0"/>
              <a:t>: Lily]</a:t>
            </a:r>
          </a:p>
          <a:p>
            <a:pPr marL="0" lvl="0" indent="0" algn="ctr" rtl="0">
              <a:lnSpc>
                <a:spcPct val="90000"/>
              </a:lnSpc>
              <a:spcBef>
                <a:spcPts val="520"/>
              </a:spcBef>
              <a:spcAft>
                <a:spcPts val="0"/>
              </a:spcAft>
              <a:buSzPts val="523"/>
              <a:buNone/>
            </a:pPr>
            <a:r>
              <a:rPr lang="en-US" sz="1600" dirty="0" smtClean="0"/>
              <a:t>Key Industries – Terry Moore and Nick </a:t>
            </a:r>
            <a:r>
              <a:rPr lang="en-US" sz="1600" dirty="0" err="1" smtClean="0"/>
              <a:t>Finio</a:t>
            </a:r>
            <a:r>
              <a:rPr lang="en-US" sz="1600" dirty="0" smtClean="0"/>
              <a:t> [</a:t>
            </a:r>
            <a:r>
              <a:rPr lang="en-US" sz="1600" dirty="0" err="1" smtClean="0"/>
              <a:t>notetaker</a:t>
            </a:r>
            <a:r>
              <a:rPr lang="en-US" sz="1600" dirty="0" smtClean="0"/>
              <a:t>: Cyrus]</a:t>
            </a:r>
            <a:endParaRPr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0"/>
          <p:cNvSpPr txBox="1">
            <a:spLocks noGrp="1"/>
          </p:cNvSpPr>
          <p:nvPr>
            <p:ph type="ctrTitle"/>
          </p:nvPr>
        </p:nvSpPr>
        <p:spPr>
          <a:xfrm>
            <a:off x="685800" y="1402080"/>
            <a:ext cx="7772400" cy="1668900"/>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dirty="0"/>
              <a:t>Report Outs</a:t>
            </a:r>
            <a:endParaRPr dirty="0"/>
          </a:p>
        </p:txBody>
      </p:sp>
      <p:sp>
        <p:nvSpPr>
          <p:cNvPr id="597" name="Google Shape;597;p50"/>
          <p:cNvSpPr txBox="1">
            <a:spLocks noGrp="1"/>
          </p:cNvSpPr>
          <p:nvPr>
            <p:ph type="subTitle" idx="1"/>
          </p:nvPr>
        </p:nvSpPr>
        <p:spPr>
          <a:xfrm>
            <a:off x="1371600" y="2813538"/>
            <a:ext cx="6400800" cy="1415502"/>
          </a:xfrm>
          <a:prstGeom prst="rect">
            <a:avLst/>
          </a:prstGeom>
          <a:noFill/>
          <a:ln>
            <a:noFill/>
          </a:ln>
        </p:spPr>
        <p:txBody>
          <a:bodyPr spcFirstLastPara="1" wrap="square" lIns="73250" tIns="36625" rIns="73250" bIns="36625" anchor="t" anchorCtr="0">
            <a:noAutofit/>
          </a:bodyPr>
          <a:lstStyle/>
          <a:p>
            <a:pPr marL="0" lvl="0" indent="0" algn="ctr" rtl="0">
              <a:lnSpc>
                <a:spcPct val="90000"/>
              </a:lnSpc>
              <a:spcBef>
                <a:spcPts val="520"/>
              </a:spcBef>
              <a:spcAft>
                <a:spcPts val="0"/>
              </a:spcAft>
              <a:buSzPts val="523"/>
              <a:buNone/>
            </a:pPr>
            <a:endParaRPr sz="1600" dirty="0"/>
          </a:p>
          <a:p>
            <a:pPr marL="0" lvl="0" indent="0" algn="ctr" rtl="0">
              <a:lnSpc>
                <a:spcPct val="90000"/>
              </a:lnSpc>
              <a:spcBef>
                <a:spcPts val="520"/>
              </a:spcBef>
              <a:spcAft>
                <a:spcPts val="0"/>
              </a:spcAft>
              <a:buSzPts val="523"/>
              <a:buNone/>
            </a:pPr>
            <a:r>
              <a:rPr lang="en-US" sz="1600" dirty="0"/>
              <a:t>Workforce</a:t>
            </a:r>
            <a:endParaRPr sz="1600" i="1" dirty="0"/>
          </a:p>
          <a:p>
            <a:pPr marL="0" lvl="0" indent="0" algn="ctr" rtl="0">
              <a:lnSpc>
                <a:spcPct val="90000"/>
              </a:lnSpc>
              <a:spcBef>
                <a:spcPts val="520"/>
              </a:spcBef>
              <a:spcAft>
                <a:spcPts val="0"/>
              </a:spcAft>
              <a:buSzPts val="523"/>
              <a:buNone/>
            </a:pPr>
            <a:r>
              <a:rPr lang="en-US" sz="1600" dirty="0"/>
              <a:t>Small Business &amp; Entrepreneurship</a:t>
            </a:r>
          </a:p>
          <a:p>
            <a:pPr marL="0" lvl="0" indent="0" algn="ctr" rtl="0">
              <a:lnSpc>
                <a:spcPct val="90000"/>
              </a:lnSpc>
              <a:spcBef>
                <a:spcPts val="520"/>
              </a:spcBef>
              <a:spcAft>
                <a:spcPts val="0"/>
              </a:spcAft>
              <a:buSzPts val="523"/>
              <a:buNone/>
            </a:pPr>
            <a:r>
              <a:rPr lang="en-US" sz="1600" dirty="0"/>
              <a:t>Key Industries</a:t>
            </a:r>
            <a:endParaRPr sz="1600" dirty="0"/>
          </a:p>
        </p:txBody>
      </p:sp>
    </p:spTree>
    <p:extLst>
      <p:ext uri="{BB962C8B-B14F-4D97-AF65-F5344CB8AC3E}">
        <p14:creationId xmlns:p14="http://schemas.microsoft.com/office/powerpoint/2010/main" val="1838727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3"/>
          <p:cNvSpPr txBox="1">
            <a:spLocks noGrp="1"/>
          </p:cNvSpPr>
          <p:nvPr>
            <p:ph type="body" idx="1"/>
          </p:nvPr>
        </p:nvSpPr>
        <p:spPr>
          <a:xfrm>
            <a:off x="154125" y="762000"/>
            <a:ext cx="4646700" cy="4010100"/>
          </a:xfrm>
          <a:prstGeom prst="rect">
            <a:avLst/>
          </a:prstGeom>
          <a:noFill/>
          <a:ln>
            <a:noFill/>
          </a:ln>
        </p:spPr>
        <p:txBody>
          <a:bodyPr spcFirstLastPara="1" wrap="square" lIns="73250" tIns="36625" rIns="73250" bIns="36625" anchor="t" anchorCtr="0">
            <a:noAutofit/>
          </a:bodyPr>
          <a:lstStyle/>
          <a:p>
            <a:pPr marL="0" lvl="0" indent="0" algn="l" rtl="0">
              <a:lnSpc>
                <a:spcPct val="140000"/>
              </a:lnSpc>
              <a:spcBef>
                <a:spcPts val="520"/>
              </a:spcBef>
              <a:spcAft>
                <a:spcPts val="0"/>
              </a:spcAft>
              <a:buSzPts val="770"/>
              <a:buNone/>
            </a:pPr>
            <a:r>
              <a:rPr lang="en-US" sz="1290" b="1" dirty="0"/>
              <a:t>Next Steps for you</a:t>
            </a:r>
            <a:endParaRPr sz="1290" b="1" dirty="0"/>
          </a:p>
          <a:p>
            <a:pPr marL="457200" lvl="0" indent="-310515" algn="l" rtl="0">
              <a:lnSpc>
                <a:spcPct val="140000"/>
              </a:lnSpc>
              <a:spcBef>
                <a:spcPts val="520"/>
              </a:spcBef>
              <a:spcAft>
                <a:spcPts val="0"/>
              </a:spcAft>
              <a:buSzPts val="1290"/>
              <a:buChar char="•"/>
            </a:pPr>
            <a:r>
              <a:rPr lang="en-US" sz="1290" dirty="0" smtClean="0"/>
              <a:t>Receive follow-up </a:t>
            </a:r>
            <a:r>
              <a:rPr lang="en-US" sz="1290" dirty="0"/>
              <a:t>email and </a:t>
            </a:r>
            <a:r>
              <a:rPr lang="en-US" sz="1290" dirty="0" smtClean="0"/>
              <a:t>respond to survey</a:t>
            </a:r>
            <a:endParaRPr sz="1290" dirty="0"/>
          </a:p>
          <a:p>
            <a:pPr marL="457200" lvl="0" indent="-310515" algn="l" rtl="0">
              <a:lnSpc>
                <a:spcPct val="140000"/>
              </a:lnSpc>
              <a:spcBef>
                <a:spcPts val="0"/>
              </a:spcBef>
              <a:spcAft>
                <a:spcPts val="0"/>
              </a:spcAft>
              <a:buSzPts val="1290"/>
              <a:buChar char="•"/>
            </a:pPr>
            <a:r>
              <a:rPr lang="en-US" sz="1290" dirty="0"/>
              <a:t>Check out our website where we </a:t>
            </a:r>
            <a:r>
              <a:rPr lang="en-US" sz="1290" dirty="0" smtClean="0"/>
              <a:t>will share materials</a:t>
            </a:r>
          </a:p>
          <a:p>
            <a:pPr marL="457200" lvl="0" indent="-310515" algn="l" rtl="0">
              <a:lnSpc>
                <a:spcPct val="140000"/>
              </a:lnSpc>
              <a:spcBef>
                <a:spcPts val="0"/>
              </a:spcBef>
              <a:spcAft>
                <a:spcPts val="0"/>
              </a:spcAft>
              <a:buSzPts val="1290"/>
              <a:buChar char="•"/>
            </a:pPr>
            <a:r>
              <a:rPr lang="en-US" sz="1290" dirty="0" smtClean="0"/>
              <a:t>Reach </a:t>
            </a:r>
            <a:r>
              <a:rPr lang="en-US" sz="1290" dirty="0"/>
              <a:t>out to us directly if you have info to share</a:t>
            </a:r>
            <a:endParaRPr sz="1290" dirty="0"/>
          </a:p>
          <a:p>
            <a:pPr marL="457200" lvl="0" indent="-310515" algn="l" rtl="0">
              <a:lnSpc>
                <a:spcPct val="140000"/>
              </a:lnSpc>
              <a:spcBef>
                <a:spcPts val="0"/>
              </a:spcBef>
              <a:spcAft>
                <a:spcPts val="0"/>
              </a:spcAft>
              <a:buSzPts val="1290"/>
              <a:buChar char="•"/>
            </a:pPr>
            <a:r>
              <a:rPr lang="en-US" sz="1290" dirty="0"/>
              <a:t>Attend September meeting</a:t>
            </a:r>
            <a:endParaRPr sz="1290" dirty="0"/>
          </a:p>
          <a:p>
            <a:pPr marL="0" lvl="0" indent="0" algn="l" rtl="0">
              <a:lnSpc>
                <a:spcPct val="140000"/>
              </a:lnSpc>
              <a:spcBef>
                <a:spcPts val="520"/>
              </a:spcBef>
              <a:spcAft>
                <a:spcPts val="0"/>
              </a:spcAft>
              <a:buSzPts val="770"/>
              <a:buNone/>
            </a:pPr>
            <a:endParaRPr sz="1290" dirty="0"/>
          </a:p>
          <a:p>
            <a:pPr marL="0" lvl="0" indent="0" algn="l" rtl="0">
              <a:lnSpc>
                <a:spcPct val="140000"/>
              </a:lnSpc>
              <a:spcBef>
                <a:spcPts val="520"/>
              </a:spcBef>
              <a:spcAft>
                <a:spcPts val="0"/>
              </a:spcAft>
              <a:buSzPts val="770"/>
              <a:buNone/>
            </a:pPr>
            <a:r>
              <a:rPr lang="en-US" sz="1290" b="1" dirty="0"/>
              <a:t>Next Steps for us</a:t>
            </a:r>
            <a:endParaRPr sz="1290" b="1" dirty="0"/>
          </a:p>
          <a:p>
            <a:pPr marL="457200" lvl="0" indent="-310515" algn="l" rtl="0">
              <a:lnSpc>
                <a:spcPct val="140000"/>
              </a:lnSpc>
              <a:spcBef>
                <a:spcPts val="520"/>
              </a:spcBef>
              <a:spcAft>
                <a:spcPts val="0"/>
              </a:spcAft>
              <a:buSzPts val="1290"/>
              <a:buChar char="•"/>
            </a:pPr>
            <a:r>
              <a:rPr lang="en-US" sz="1290" dirty="0"/>
              <a:t>Inform and evaluate TOD policy scenarios</a:t>
            </a:r>
            <a:endParaRPr sz="1290" dirty="0"/>
          </a:p>
          <a:p>
            <a:pPr marL="457200" lvl="0" indent="-310515" algn="l" rtl="0">
              <a:lnSpc>
                <a:spcPct val="140000"/>
              </a:lnSpc>
              <a:spcBef>
                <a:spcPts val="0"/>
              </a:spcBef>
              <a:spcAft>
                <a:spcPts val="0"/>
              </a:spcAft>
              <a:buSzPts val="1290"/>
              <a:buChar char="•"/>
            </a:pPr>
            <a:r>
              <a:rPr lang="en-US" sz="1290" dirty="0"/>
              <a:t>Write up full economic development assessment</a:t>
            </a:r>
          </a:p>
          <a:p>
            <a:pPr marL="457200" lvl="0" indent="-310515" algn="l" rtl="0">
              <a:lnSpc>
                <a:spcPct val="140000"/>
              </a:lnSpc>
              <a:spcBef>
                <a:spcPts val="0"/>
              </a:spcBef>
              <a:spcAft>
                <a:spcPts val="0"/>
              </a:spcAft>
              <a:buSzPts val="1290"/>
              <a:buChar char="•"/>
            </a:pPr>
            <a:r>
              <a:rPr lang="en-US" sz="1290" dirty="0"/>
              <a:t>Draft recommendations</a:t>
            </a:r>
            <a:endParaRPr sz="1290" dirty="0"/>
          </a:p>
          <a:p>
            <a:pPr marL="457200" lvl="0" indent="0" algn="l" rtl="0">
              <a:lnSpc>
                <a:spcPct val="80000"/>
              </a:lnSpc>
              <a:spcBef>
                <a:spcPts val="520"/>
              </a:spcBef>
              <a:spcAft>
                <a:spcPts val="0"/>
              </a:spcAft>
              <a:buSzPts val="770"/>
              <a:buNone/>
            </a:pPr>
            <a:endParaRPr sz="1290" dirty="0"/>
          </a:p>
        </p:txBody>
      </p:sp>
      <p:sp>
        <p:nvSpPr>
          <p:cNvPr id="620" name="Google Shape;620;p53"/>
          <p:cNvSpPr txBox="1"/>
          <p:nvPr/>
        </p:nvSpPr>
        <p:spPr>
          <a:xfrm>
            <a:off x="4914275" y="762000"/>
            <a:ext cx="3379800" cy="4219200"/>
          </a:xfrm>
          <a:prstGeom prst="rect">
            <a:avLst/>
          </a:prstGeom>
          <a:noFill/>
          <a:ln w="28575" cap="flat" cmpd="sng">
            <a:solidFill>
              <a:srgbClr val="315492"/>
            </a:solidFill>
            <a:prstDash val="solid"/>
            <a:round/>
            <a:headEnd type="none" w="sm" len="sm"/>
            <a:tailEnd type="none" w="sm" len="sm"/>
          </a:ln>
        </p:spPr>
        <p:txBody>
          <a:bodyPr spcFirstLastPara="1" wrap="square" lIns="73250" tIns="36625" rIns="73250" bIns="36625" anchor="t" anchorCtr="0">
            <a:noAutofit/>
          </a:bodyPr>
          <a:lstStyle/>
          <a:p>
            <a:pPr marL="0" marR="0" lvl="0" indent="0" algn="ctr" rtl="0">
              <a:lnSpc>
                <a:spcPct val="100000"/>
              </a:lnSpc>
              <a:spcBef>
                <a:spcPts val="1000"/>
              </a:spcBef>
              <a:spcAft>
                <a:spcPts val="0"/>
              </a:spcAft>
              <a:buClr>
                <a:srgbClr val="000000"/>
              </a:buClr>
              <a:buSzPts val="2400"/>
              <a:buFont typeface="Arial"/>
              <a:buNone/>
            </a:pPr>
            <a:r>
              <a:rPr lang="en-US" sz="2400" b="1" i="0" u="sng" strike="noStrike" cap="none">
                <a:solidFill>
                  <a:srgbClr val="000000"/>
                </a:solidFill>
                <a:latin typeface="Georgia"/>
                <a:ea typeface="Georgia"/>
                <a:cs typeface="Georgia"/>
                <a:sym typeface="Georgia"/>
              </a:rPr>
              <a:t>Next Meeting</a:t>
            </a:r>
            <a:endParaRPr sz="2400" b="1" i="0" u="sng" strike="noStrike" cap="none">
              <a:solidFill>
                <a:srgbClr val="000000"/>
              </a:solidFill>
              <a:latin typeface="Georgia"/>
              <a:ea typeface="Georgia"/>
              <a:cs typeface="Georgia"/>
              <a:sym typeface="Georgia"/>
            </a:endParaRPr>
          </a:p>
          <a:p>
            <a:pPr marL="0" marR="0" lvl="0" indent="0" algn="ctr" rtl="0">
              <a:lnSpc>
                <a:spcPct val="100000"/>
              </a:lnSpc>
              <a:spcBef>
                <a:spcPts val="1000"/>
              </a:spcBef>
              <a:spcAft>
                <a:spcPts val="0"/>
              </a:spcAft>
              <a:buClr>
                <a:srgbClr val="000000"/>
              </a:buClr>
              <a:buSzPts val="2400"/>
              <a:buFont typeface="Arial"/>
              <a:buNone/>
            </a:pPr>
            <a:r>
              <a:rPr lang="en-US" sz="2400" b="0" i="0" u="none" strike="noStrike" cap="none">
                <a:solidFill>
                  <a:srgbClr val="000000"/>
                </a:solidFill>
                <a:latin typeface="Georgia"/>
                <a:ea typeface="Georgia"/>
                <a:cs typeface="Georgia"/>
                <a:sym typeface="Georgia"/>
              </a:rPr>
              <a:t>Late September</a:t>
            </a: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eorgia"/>
                <a:ea typeface="Georgia"/>
                <a:cs typeface="Georgia"/>
                <a:sym typeface="Georgia"/>
              </a:rPr>
              <a:t>Virtual or in person?</a:t>
            </a:r>
            <a:endParaRPr sz="2400" b="0"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eorgia"/>
                <a:ea typeface="Georgia"/>
                <a:cs typeface="Georgia"/>
                <a:sym typeface="Georgia"/>
              </a:rPr>
              <a:t>TBD! </a:t>
            </a:r>
            <a:endParaRPr sz="2400" b="0" i="0" u="none" strike="noStrike" cap="none">
              <a:solidFill>
                <a:srgbClr val="000000"/>
              </a:solidFill>
              <a:latin typeface="Georgia"/>
              <a:ea typeface="Georgia"/>
              <a:cs typeface="Georgia"/>
              <a:sym typeface="Georgia"/>
            </a:endParaRPr>
          </a:p>
        </p:txBody>
      </p:sp>
      <p:sp>
        <p:nvSpPr>
          <p:cNvPr id="621" name="Google Shape;621;p53"/>
          <p:cNvSpPr txBox="1">
            <a:spLocks noGrp="1"/>
          </p:cNvSpPr>
          <p:nvPr>
            <p:ph type="sldNum" idx="12"/>
          </p:nvPr>
        </p:nvSpPr>
        <p:spPr>
          <a:xfrm>
            <a:off x="6553200" y="4857750"/>
            <a:ext cx="2133600" cy="183300"/>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48</a:t>
            </a:fld>
            <a:endParaRPr/>
          </a:p>
        </p:txBody>
      </p:sp>
      <p:pic>
        <p:nvPicPr>
          <p:cNvPr id="622" name="Google Shape;622;p53"/>
          <p:cNvPicPr preferRelativeResize="0"/>
          <p:nvPr/>
        </p:nvPicPr>
        <p:blipFill rotWithShape="1">
          <a:blip r:embed="rId3">
            <a:alphaModFix/>
          </a:blip>
          <a:srcRect/>
          <a:stretch/>
        </p:blipFill>
        <p:spPr>
          <a:xfrm>
            <a:off x="6254163" y="2962175"/>
            <a:ext cx="588525" cy="588525"/>
          </a:xfrm>
          <a:prstGeom prst="rect">
            <a:avLst/>
          </a:prstGeom>
          <a:noFill/>
          <a:ln>
            <a:noFill/>
          </a:ln>
        </p:spPr>
      </p:pic>
      <p:sp>
        <p:nvSpPr>
          <p:cNvPr id="623" name="Google Shape;623;p53"/>
          <p:cNvSpPr txBox="1"/>
          <p:nvPr/>
        </p:nvSpPr>
        <p:spPr>
          <a:xfrm>
            <a:off x="5201425" y="3919200"/>
            <a:ext cx="2694000" cy="1062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sng" strike="noStrike" cap="none">
                <a:solidFill>
                  <a:srgbClr val="000000"/>
                </a:solidFill>
                <a:latin typeface="Georgia"/>
                <a:ea typeface="Georgia"/>
                <a:cs typeface="Georgia"/>
                <a:sym typeface="Georgia"/>
              </a:rPr>
              <a:t>Contact</a:t>
            </a:r>
            <a:endParaRPr sz="1900" b="1" i="0" u="sng"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Georgia"/>
                <a:ea typeface="Georgia"/>
                <a:cs typeface="Georgia"/>
                <a:sym typeface="Georgia"/>
              </a:rPr>
              <a:t>nfinio@umd.edu</a:t>
            </a:r>
            <a:endParaRPr sz="1900" b="1" i="0" u="none" strike="noStrike" cap="none">
              <a:solidFill>
                <a:srgbClr val="000000"/>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868680" y="0"/>
            <a:ext cx="7406700" cy="776100"/>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990"/>
              <a:buNone/>
            </a:pPr>
            <a:r>
              <a:rPr lang="en-US" sz="2850"/>
              <a:t>High-level Goals for the Project</a:t>
            </a:r>
          </a:p>
        </p:txBody>
      </p:sp>
      <p:sp>
        <p:nvSpPr>
          <p:cNvPr id="156" name="Google Shape;156;p4"/>
          <p:cNvSpPr txBox="1">
            <a:spLocks noGrp="1"/>
          </p:cNvSpPr>
          <p:nvPr>
            <p:ph type="sldNum" idx="12"/>
          </p:nvPr>
        </p:nvSpPr>
        <p:spPr>
          <a:xfrm>
            <a:off x="6553200" y="4857750"/>
            <a:ext cx="2133600" cy="183300"/>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smtClean="0"/>
              <a:t>5</a:t>
            </a:fld>
            <a:endParaRPr lang="en-US"/>
          </a:p>
        </p:txBody>
      </p:sp>
      <p:sp>
        <p:nvSpPr>
          <p:cNvPr id="157" name="Google Shape;157;p4"/>
          <p:cNvSpPr txBox="1"/>
          <p:nvPr/>
        </p:nvSpPr>
        <p:spPr>
          <a:xfrm>
            <a:off x="480646" y="1278075"/>
            <a:ext cx="8206154" cy="3077700"/>
          </a:xfrm>
          <a:prstGeom prst="rect">
            <a:avLst/>
          </a:prstGeom>
          <a:noFill/>
          <a:ln>
            <a:noFill/>
          </a:ln>
        </p:spPr>
        <p:txBody>
          <a:bodyPr spcFirstLastPara="1" wrap="square" lIns="73250" tIns="36625" rIns="73250" bIns="36625" anchor="t" anchorCtr="0">
            <a:noAutofit/>
          </a:bodyPr>
          <a:lstStyle/>
          <a:p>
            <a:pPr marL="0" marR="0" lvl="0" indent="0" algn="l" rtl="0">
              <a:lnSpc>
                <a:spcPct val="100000"/>
              </a:lnSpc>
              <a:spcBef>
                <a:spcPts val="1000"/>
              </a:spcBef>
              <a:spcAft>
                <a:spcPts val="0"/>
              </a:spcAft>
              <a:buClr>
                <a:srgbClr val="000000"/>
              </a:buClr>
              <a:buSzPts val="2100"/>
              <a:buFont typeface="Arial"/>
              <a:buNone/>
            </a:pPr>
            <a:r>
              <a:rPr lang="en-US" sz="2100" b="1" i="0" u="none" strike="noStrike" cap="none" dirty="0">
                <a:solidFill>
                  <a:srgbClr val="000000"/>
                </a:solidFill>
                <a:latin typeface="Georgia"/>
                <a:ea typeface="Georgia"/>
                <a:cs typeface="Georgia"/>
                <a:sym typeface="Georgia"/>
              </a:rPr>
              <a:t>Goals of the economic development</a:t>
            </a:r>
            <a:r>
              <a:rPr lang="en-US" sz="2100" b="1" i="0" u="none" strike="noStrike" cap="none" dirty="0">
                <a:solidFill>
                  <a:srgbClr val="000000"/>
                </a:solidFill>
                <a:highlight>
                  <a:srgbClr val="FFFFFF"/>
                </a:highlight>
                <a:latin typeface="Georgia"/>
                <a:ea typeface="Georgia"/>
                <a:cs typeface="Georgia"/>
                <a:sym typeface="Georgia"/>
              </a:rPr>
              <a:t> assessment and recommendations:</a:t>
            </a:r>
          </a:p>
          <a:p>
            <a:pPr marL="457200" marR="0" lvl="0" indent="-342900" algn="l" rtl="0">
              <a:lnSpc>
                <a:spcPct val="150000"/>
              </a:lnSpc>
              <a:spcBef>
                <a:spcPts val="0"/>
              </a:spcBef>
              <a:spcAft>
                <a:spcPts val="0"/>
              </a:spcAft>
              <a:buClr>
                <a:srgbClr val="000000"/>
              </a:buClr>
              <a:buSzPts val="1800"/>
              <a:buFont typeface="Georgia"/>
              <a:buChar char="●"/>
            </a:pPr>
            <a:r>
              <a:rPr lang="en-US" sz="1800" b="0" i="0" u="none" strike="noStrike" cap="none" dirty="0">
                <a:solidFill>
                  <a:srgbClr val="000000"/>
                </a:solidFill>
                <a:latin typeface="Georgia"/>
                <a:ea typeface="Georgia"/>
                <a:cs typeface="Georgia"/>
                <a:sym typeface="Georgia"/>
              </a:rPr>
              <a:t>Capitalize on opportunities for inclusive economic development offered by the Purple Line</a:t>
            </a:r>
            <a:endParaRPr lang="en-US" dirty="0"/>
          </a:p>
          <a:p>
            <a:pPr marL="457200" marR="0" lvl="7" indent="-342900" algn="l" rtl="0">
              <a:lnSpc>
                <a:spcPct val="150000"/>
              </a:lnSpc>
              <a:spcBef>
                <a:spcPts val="0"/>
              </a:spcBef>
              <a:spcAft>
                <a:spcPts val="0"/>
              </a:spcAft>
              <a:buClr>
                <a:srgbClr val="000000"/>
              </a:buClr>
              <a:buSzPts val="1800"/>
              <a:buFont typeface="Georgia"/>
              <a:buChar char="●"/>
            </a:pPr>
            <a:r>
              <a:rPr lang="en-US" sz="1800" b="0" i="0" u="none" strike="noStrike" cap="none" dirty="0">
                <a:solidFill>
                  <a:srgbClr val="000000"/>
                </a:solidFill>
                <a:latin typeface="Georgia"/>
                <a:ea typeface="Georgia"/>
                <a:cs typeface="Georgia"/>
                <a:sym typeface="Georgia"/>
              </a:rPr>
              <a:t>Improve access to jobs and essential needs &amp; services equitably</a:t>
            </a:r>
          </a:p>
          <a:p>
            <a:pPr marL="457200" marR="0" lvl="7" indent="-342900" algn="l" rtl="0">
              <a:lnSpc>
                <a:spcPct val="150000"/>
              </a:lnSpc>
              <a:spcBef>
                <a:spcPts val="0"/>
              </a:spcBef>
              <a:spcAft>
                <a:spcPts val="0"/>
              </a:spcAft>
              <a:buClr>
                <a:srgbClr val="000000"/>
              </a:buClr>
              <a:buSzPts val="1800"/>
              <a:buFont typeface="Georgia"/>
              <a:buChar char="●"/>
            </a:pPr>
            <a:r>
              <a:rPr lang="en-US" sz="1800" b="0" i="0" u="none" strike="noStrike" cap="none" dirty="0">
                <a:solidFill>
                  <a:srgbClr val="000000"/>
                </a:solidFill>
                <a:latin typeface="Georgia"/>
                <a:ea typeface="Georgia"/>
                <a:cs typeface="Georgia"/>
                <a:sym typeface="Georgia"/>
              </a:rPr>
              <a:t>Support economic development goals and corridor revitalization, while minimizing negative impacts of gentrification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868680" y="0"/>
            <a:ext cx="7406640"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a:t>Meeting Agenda &amp; Goals</a:t>
            </a:r>
            <a:endParaRPr/>
          </a:p>
        </p:txBody>
      </p:sp>
      <p:sp>
        <p:nvSpPr>
          <p:cNvPr id="164" name="Google Shape;164;p5"/>
          <p:cNvSpPr txBox="1"/>
          <p:nvPr/>
        </p:nvSpPr>
        <p:spPr>
          <a:xfrm>
            <a:off x="88348" y="1195375"/>
            <a:ext cx="5212522" cy="3759900"/>
          </a:xfrm>
          <a:prstGeom prst="rect">
            <a:avLst/>
          </a:prstGeom>
          <a:noFill/>
          <a:ln>
            <a:noFill/>
          </a:ln>
        </p:spPr>
        <p:txBody>
          <a:bodyPr spcFirstLastPara="1" wrap="square" lIns="73250" tIns="36625" rIns="73250" bIns="366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Georgia"/>
                <a:ea typeface="Georgia"/>
                <a:cs typeface="Georgia"/>
                <a:sym typeface="Georgia"/>
              </a:rPr>
              <a:t>Agenda</a:t>
            </a:r>
            <a:endParaRPr sz="1600" b="1" i="0" u="none" strike="noStrike" cap="none" dirty="0">
              <a:solidFill>
                <a:srgbClr val="000000"/>
              </a:solidFill>
              <a:latin typeface="Georgia"/>
              <a:ea typeface="Georgia"/>
              <a:cs typeface="Georgia"/>
              <a:sym typeface="Georgia"/>
            </a:endParaRPr>
          </a:p>
          <a:p>
            <a:pPr marL="457200" marR="0" lvl="0" indent="-349250" algn="l" rtl="0">
              <a:lnSpc>
                <a:spcPct val="100000"/>
              </a:lnSpc>
              <a:spcBef>
                <a:spcPts val="1000"/>
              </a:spcBef>
              <a:spcAft>
                <a:spcPts val="0"/>
              </a:spcAft>
              <a:buClr>
                <a:srgbClr val="000000"/>
              </a:buClr>
              <a:buSzPts val="1900"/>
              <a:buFont typeface="Georgia"/>
              <a:buAutoNum type="arabicPeriod"/>
            </a:pPr>
            <a:r>
              <a:rPr lang="en-US" sz="1600" b="0" i="0" u="none" strike="noStrike" cap="none" dirty="0">
                <a:solidFill>
                  <a:srgbClr val="000000"/>
                </a:solidFill>
                <a:latin typeface="Georgia"/>
                <a:ea typeface="Georgia"/>
                <a:cs typeface="Georgia"/>
                <a:sym typeface="Georgia"/>
              </a:rPr>
              <a:t>Introductions and Overview (done)</a:t>
            </a:r>
            <a:endParaRPr sz="1600" b="0" i="0" u="none" strike="noStrike" cap="none" dirty="0">
              <a:solidFill>
                <a:srgbClr val="000000"/>
              </a:solidFill>
              <a:latin typeface="Georgia"/>
              <a:ea typeface="Georgia"/>
              <a:cs typeface="Georgia"/>
              <a:sym typeface="Georgia"/>
            </a:endParaRPr>
          </a:p>
          <a:p>
            <a:pPr marL="457200" marR="0" lvl="0" indent="-349250" algn="l" rtl="0">
              <a:lnSpc>
                <a:spcPct val="100000"/>
              </a:lnSpc>
              <a:spcBef>
                <a:spcPts val="1000"/>
              </a:spcBef>
              <a:spcAft>
                <a:spcPts val="0"/>
              </a:spcAft>
              <a:buClr>
                <a:srgbClr val="000000"/>
              </a:buClr>
              <a:buSzPts val="1900"/>
              <a:buFont typeface="Georgia"/>
              <a:buAutoNum type="arabicPeriod"/>
            </a:pPr>
            <a:r>
              <a:rPr lang="en-US" sz="1600" b="0" i="0" u="none" strike="noStrike" cap="none" dirty="0">
                <a:solidFill>
                  <a:schemeClr val="dk1"/>
                </a:solidFill>
                <a:latin typeface="Georgia"/>
                <a:ea typeface="Georgia"/>
                <a:cs typeface="Georgia"/>
                <a:sym typeface="Georgia"/>
              </a:rPr>
              <a:t>Framework, Goals &amp; Areas of Focus (5 mins)</a:t>
            </a:r>
            <a:endParaRPr sz="1600" b="0" i="0" u="none" strike="noStrike" cap="none" dirty="0">
              <a:solidFill>
                <a:srgbClr val="000000"/>
              </a:solidFill>
              <a:latin typeface="Georgia"/>
              <a:ea typeface="Georgia"/>
              <a:cs typeface="Georgia"/>
              <a:sym typeface="Georgia"/>
            </a:endParaRPr>
          </a:p>
          <a:p>
            <a:pPr marL="457200" marR="0" lvl="0" indent="-349250" algn="l" rtl="0">
              <a:lnSpc>
                <a:spcPct val="100000"/>
              </a:lnSpc>
              <a:spcBef>
                <a:spcPts val="1000"/>
              </a:spcBef>
              <a:spcAft>
                <a:spcPts val="0"/>
              </a:spcAft>
              <a:buClr>
                <a:srgbClr val="000000"/>
              </a:buClr>
              <a:buSzPts val="1900"/>
              <a:buFont typeface="Georgia"/>
              <a:buAutoNum type="arabicPeriod"/>
            </a:pPr>
            <a:r>
              <a:rPr lang="en-US" sz="1600" b="0" i="0" u="none" strike="noStrike" cap="none" dirty="0">
                <a:solidFill>
                  <a:schemeClr val="dk1"/>
                </a:solidFill>
                <a:latin typeface="Georgia"/>
                <a:ea typeface="Georgia"/>
                <a:cs typeface="Georgia"/>
                <a:sym typeface="Georgia"/>
              </a:rPr>
              <a:t>County / Regional Context (10 mins)</a:t>
            </a:r>
            <a:endParaRPr lang="en-US" sz="1600" b="0" i="0" u="none" strike="noStrike" cap="none" dirty="0">
              <a:solidFill>
                <a:srgbClr val="000000"/>
              </a:solidFill>
              <a:latin typeface="Georgia"/>
              <a:ea typeface="Georgia"/>
              <a:cs typeface="Georgia"/>
              <a:sym typeface="Georgia"/>
            </a:endParaRPr>
          </a:p>
          <a:p>
            <a:pPr marL="457200" marR="0" lvl="0" indent="-349250" algn="l" rtl="0">
              <a:lnSpc>
                <a:spcPct val="100000"/>
              </a:lnSpc>
              <a:spcBef>
                <a:spcPts val="1000"/>
              </a:spcBef>
              <a:spcAft>
                <a:spcPts val="0"/>
              </a:spcAft>
              <a:buClr>
                <a:srgbClr val="000000"/>
              </a:buClr>
              <a:buSzPts val="1900"/>
              <a:buFont typeface="Georgia"/>
              <a:buAutoNum type="arabicPeriod"/>
            </a:pPr>
            <a:r>
              <a:rPr lang="en-US" sz="1600" b="0" i="0" u="none" strike="noStrike" cap="none" dirty="0">
                <a:solidFill>
                  <a:srgbClr val="000000"/>
                </a:solidFill>
                <a:latin typeface="Georgia"/>
                <a:ea typeface="Georgia"/>
                <a:cs typeface="Georgia"/>
                <a:sym typeface="Georgia"/>
              </a:rPr>
              <a:t>Corridor Conditions &amp; Projection (10 mins)</a:t>
            </a:r>
          </a:p>
          <a:p>
            <a:pPr marL="457200" marR="0" lvl="0" indent="-349250" algn="l" rtl="0">
              <a:lnSpc>
                <a:spcPct val="100000"/>
              </a:lnSpc>
              <a:spcBef>
                <a:spcPts val="1000"/>
              </a:spcBef>
              <a:spcAft>
                <a:spcPts val="0"/>
              </a:spcAft>
              <a:buClr>
                <a:srgbClr val="000000"/>
              </a:buClr>
              <a:buSzPts val="1900"/>
              <a:buFont typeface="Georgia"/>
              <a:buAutoNum type="arabicPeriod"/>
            </a:pPr>
            <a:r>
              <a:rPr lang="en-US" sz="1600" b="0" i="0" u="none" strike="noStrike" cap="none" dirty="0">
                <a:solidFill>
                  <a:srgbClr val="000000"/>
                </a:solidFill>
                <a:latin typeface="Georgia"/>
                <a:ea typeface="Georgia"/>
                <a:cs typeface="Georgia"/>
                <a:sym typeface="Georgia"/>
              </a:rPr>
              <a:t>Transit Impacts on Economic Development (5 </a:t>
            </a:r>
            <a:r>
              <a:rPr lang="en-US" sz="1600" b="0" i="0" u="none" strike="noStrike" cap="none" dirty="0" err="1">
                <a:solidFill>
                  <a:srgbClr val="000000"/>
                </a:solidFill>
                <a:latin typeface="Georgia"/>
                <a:ea typeface="Georgia"/>
                <a:cs typeface="Georgia"/>
                <a:sym typeface="Georgia"/>
              </a:rPr>
              <a:t>mins</a:t>
            </a:r>
            <a:r>
              <a:rPr lang="en-US" sz="1600" b="0" i="0" u="none" strike="noStrike" cap="none" dirty="0" smtClean="0">
                <a:solidFill>
                  <a:srgbClr val="000000"/>
                </a:solidFill>
                <a:latin typeface="Georgia"/>
                <a:ea typeface="Georgia"/>
                <a:cs typeface="Georgia"/>
                <a:sym typeface="Georgia"/>
              </a:rPr>
              <a:t>)</a:t>
            </a:r>
          </a:p>
          <a:p>
            <a:pPr marL="457200" marR="0" lvl="0" indent="-349250" algn="l" rtl="0">
              <a:lnSpc>
                <a:spcPct val="100000"/>
              </a:lnSpc>
              <a:spcBef>
                <a:spcPts val="1000"/>
              </a:spcBef>
              <a:spcAft>
                <a:spcPts val="0"/>
              </a:spcAft>
              <a:buClr>
                <a:srgbClr val="000000"/>
              </a:buClr>
              <a:buSzPts val="1900"/>
              <a:buFont typeface="Georgia"/>
              <a:buAutoNum type="arabicPeriod"/>
            </a:pPr>
            <a:r>
              <a:rPr lang="en-US" sz="1600" dirty="0" smtClean="0">
                <a:latin typeface="Georgia"/>
                <a:ea typeface="Georgia"/>
                <a:cs typeface="Georgia"/>
                <a:sym typeface="Georgia"/>
              </a:rPr>
              <a:t>Q&amp;A (10 </a:t>
            </a:r>
            <a:r>
              <a:rPr lang="en-US" sz="1600" dirty="0" err="1" smtClean="0">
                <a:latin typeface="Georgia"/>
                <a:ea typeface="Georgia"/>
                <a:cs typeface="Georgia"/>
                <a:sym typeface="Georgia"/>
              </a:rPr>
              <a:t>mins</a:t>
            </a:r>
            <a:r>
              <a:rPr lang="en-US" sz="1600" dirty="0" smtClean="0">
                <a:latin typeface="Georgia"/>
                <a:ea typeface="Georgia"/>
                <a:cs typeface="Georgia"/>
                <a:sym typeface="Georgia"/>
              </a:rPr>
              <a:t>)</a:t>
            </a:r>
            <a:endParaRPr sz="1600" b="0" i="0" u="none" strike="noStrike" cap="none" dirty="0">
              <a:solidFill>
                <a:srgbClr val="000000"/>
              </a:solidFill>
              <a:latin typeface="Georgia"/>
              <a:ea typeface="Georgia"/>
              <a:cs typeface="Georgia"/>
              <a:sym typeface="Georgia"/>
            </a:endParaRPr>
          </a:p>
          <a:p>
            <a:pPr marL="457200" marR="0" lvl="0" indent="-349250" algn="l" rtl="0">
              <a:lnSpc>
                <a:spcPct val="100000"/>
              </a:lnSpc>
              <a:spcBef>
                <a:spcPts val="1000"/>
              </a:spcBef>
              <a:spcAft>
                <a:spcPts val="0"/>
              </a:spcAft>
              <a:buClr>
                <a:srgbClr val="000000"/>
              </a:buClr>
              <a:buSzPts val="1900"/>
              <a:buFont typeface="Georgia"/>
              <a:buAutoNum type="arabicPeriod"/>
            </a:pPr>
            <a:r>
              <a:rPr lang="en-US" sz="1600" b="0" i="0" u="none" strike="noStrike" cap="none" dirty="0">
                <a:solidFill>
                  <a:srgbClr val="000000"/>
                </a:solidFill>
                <a:latin typeface="Georgia"/>
                <a:ea typeface="Georgia"/>
                <a:cs typeface="Georgia"/>
                <a:sym typeface="Georgia"/>
              </a:rPr>
              <a:t>Breakout Groups (</a:t>
            </a:r>
            <a:r>
              <a:rPr lang="en-US" sz="1600" b="0" i="0" u="none" strike="noStrike" cap="none" dirty="0" smtClean="0">
                <a:solidFill>
                  <a:srgbClr val="000000"/>
                </a:solidFill>
                <a:latin typeface="Georgia"/>
                <a:ea typeface="Georgia"/>
                <a:cs typeface="Georgia"/>
                <a:sym typeface="Georgia"/>
              </a:rPr>
              <a:t>30 </a:t>
            </a:r>
            <a:r>
              <a:rPr lang="en-US" sz="1600" b="0" i="0" u="none" strike="noStrike" cap="none" dirty="0">
                <a:solidFill>
                  <a:srgbClr val="000000"/>
                </a:solidFill>
                <a:latin typeface="Georgia"/>
                <a:ea typeface="Georgia"/>
                <a:cs typeface="Georgia"/>
                <a:sym typeface="Georgia"/>
              </a:rPr>
              <a:t>mins)</a:t>
            </a:r>
            <a:endParaRPr sz="1600" b="0" i="0" u="none" strike="noStrike" cap="none" dirty="0">
              <a:solidFill>
                <a:srgbClr val="000000"/>
              </a:solidFill>
              <a:latin typeface="Georgia"/>
              <a:ea typeface="Georgia"/>
              <a:cs typeface="Georgia"/>
              <a:sym typeface="Georgia"/>
            </a:endParaRPr>
          </a:p>
          <a:p>
            <a:pPr marL="457200" marR="0" lvl="0" indent="-349250" algn="l" rtl="0">
              <a:lnSpc>
                <a:spcPct val="100000"/>
              </a:lnSpc>
              <a:spcBef>
                <a:spcPts val="1000"/>
              </a:spcBef>
              <a:spcAft>
                <a:spcPts val="0"/>
              </a:spcAft>
              <a:buClr>
                <a:srgbClr val="000000"/>
              </a:buClr>
              <a:buSzPts val="1900"/>
              <a:buFont typeface="Georgia"/>
              <a:buAutoNum type="arabicPeriod"/>
            </a:pPr>
            <a:r>
              <a:rPr lang="en-US" sz="1600" b="0" i="0" u="none" strike="noStrike" cap="none" dirty="0">
                <a:solidFill>
                  <a:srgbClr val="000000"/>
                </a:solidFill>
                <a:latin typeface="Georgia"/>
                <a:ea typeface="Georgia"/>
                <a:cs typeface="Georgia"/>
                <a:sym typeface="Georgia"/>
              </a:rPr>
              <a:t>Report Outs </a:t>
            </a:r>
            <a:r>
              <a:rPr lang="en-US" sz="1600" b="0" i="0" u="none" strike="noStrike" cap="none" dirty="0" smtClean="0">
                <a:solidFill>
                  <a:srgbClr val="000000"/>
                </a:solidFill>
                <a:latin typeface="Georgia"/>
                <a:ea typeface="Georgia"/>
                <a:cs typeface="Georgia"/>
                <a:sym typeface="Georgia"/>
              </a:rPr>
              <a:t>(</a:t>
            </a:r>
            <a:r>
              <a:rPr lang="en-US" sz="1600" dirty="0" smtClean="0">
                <a:latin typeface="Georgia"/>
                <a:ea typeface="Georgia"/>
                <a:cs typeface="Georgia"/>
                <a:sym typeface="Georgia"/>
              </a:rPr>
              <a:t>15</a:t>
            </a:r>
            <a:r>
              <a:rPr lang="en-US" sz="1600" b="0" i="0" u="none" strike="noStrike" cap="none" dirty="0" smtClean="0">
                <a:solidFill>
                  <a:srgbClr val="000000"/>
                </a:solidFill>
                <a:latin typeface="Georgia"/>
                <a:ea typeface="Georgia"/>
                <a:cs typeface="Georgia"/>
                <a:sym typeface="Georgia"/>
              </a:rPr>
              <a:t> </a:t>
            </a:r>
            <a:r>
              <a:rPr lang="en-US" sz="1600" b="0" i="0" u="none" strike="noStrike" cap="none" dirty="0">
                <a:solidFill>
                  <a:srgbClr val="000000"/>
                </a:solidFill>
                <a:latin typeface="Georgia"/>
                <a:ea typeface="Georgia"/>
                <a:cs typeface="Georgia"/>
                <a:sym typeface="Georgia"/>
              </a:rPr>
              <a:t>mins)</a:t>
            </a:r>
            <a:endParaRPr sz="1600" b="0" i="0" u="none" strike="noStrike" cap="none" dirty="0">
              <a:solidFill>
                <a:srgbClr val="000000"/>
              </a:solidFill>
              <a:latin typeface="Georgia"/>
              <a:ea typeface="Georgia"/>
              <a:cs typeface="Georgia"/>
              <a:sym typeface="Georgia"/>
            </a:endParaRPr>
          </a:p>
          <a:p>
            <a:pPr marL="457200" marR="0" lvl="0" indent="-349250" algn="l" rtl="0">
              <a:lnSpc>
                <a:spcPct val="100000"/>
              </a:lnSpc>
              <a:spcBef>
                <a:spcPts val="1000"/>
              </a:spcBef>
              <a:spcAft>
                <a:spcPts val="0"/>
              </a:spcAft>
              <a:buClr>
                <a:srgbClr val="000000"/>
              </a:buClr>
              <a:buSzPts val="1900"/>
              <a:buFont typeface="Georgia"/>
              <a:buAutoNum type="arabicPeriod"/>
            </a:pPr>
            <a:r>
              <a:rPr lang="en-US" sz="1600" b="0" i="0" u="none" strike="noStrike" cap="none" dirty="0">
                <a:solidFill>
                  <a:srgbClr val="000000"/>
                </a:solidFill>
                <a:latin typeface="Georgia"/>
                <a:ea typeface="Georgia"/>
                <a:cs typeface="Georgia"/>
                <a:sym typeface="Georgia"/>
              </a:rPr>
              <a:t>Next steps (5 minutes)</a:t>
            </a:r>
            <a:endParaRPr sz="1600" b="0" i="0" u="none" strike="noStrike" cap="none" dirty="0">
              <a:solidFill>
                <a:srgbClr val="000000"/>
              </a:solidFill>
              <a:latin typeface="Georgia"/>
              <a:ea typeface="Georgia"/>
              <a:cs typeface="Georgia"/>
              <a:sym typeface="Georgia"/>
            </a:endParaRPr>
          </a:p>
          <a:p>
            <a:pPr marL="0" marR="0" lvl="0" indent="0" algn="l" rtl="0">
              <a:lnSpc>
                <a:spcPct val="100000"/>
              </a:lnSpc>
              <a:spcBef>
                <a:spcPts val="1000"/>
              </a:spcBef>
              <a:spcAft>
                <a:spcPts val="0"/>
              </a:spcAft>
              <a:buClr>
                <a:srgbClr val="000000"/>
              </a:buClr>
              <a:buSzPts val="1600"/>
              <a:buFont typeface="Arial"/>
              <a:buNone/>
            </a:pPr>
            <a:endParaRPr sz="1600" b="0" i="0" u="none" strike="noStrike" cap="non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Georgia"/>
              <a:ea typeface="Georgia"/>
              <a:cs typeface="Georgia"/>
              <a:sym typeface="Georgia"/>
            </a:endParaRPr>
          </a:p>
        </p:txBody>
      </p:sp>
      <p:sp>
        <p:nvSpPr>
          <p:cNvPr id="165" name="Google Shape;165;p5"/>
          <p:cNvSpPr txBox="1"/>
          <p:nvPr/>
        </p:nvSpPr>
        <p:spPr>
          <a:xfrm>
            <a:off x="5260175" y="1135675"/>
            <a:ext cx="3719400" cy="3759900"/>
          </a:xfrm>
          <a:prstGeom prst="rect">
            <a:avLst/>
          </a:prstGeom>
          <a:noFill/>
          <a:ln w="28575" cap="flat" cmpd="sng">
            <a:solidFill>
              <a:srgbClr val="315492"/>
            </a:solidFill>
            <a:prstDash val="solid"/>
            <a:round/>
            <a:headEnd type="none" w="sm" len="sm"/>
            <a:tailEnd type="none" w="sm" len="sm"/>
          </a:ln>
        </p:spPr>
        <p:txBody>
          <a:bodyPr spcFirstLastPara="1" wrap="square" lIns="73250" tIns="36625" rIns="73250" bIns="36625" anchor="t" anchorCtr="0">
            <a:noAutofit/>
          </a:bodyPr>
          <a:lstStyle/>
          <a:p>
            <a:pPr marL="0" marR="0" lvl="0" indent="0" algn="ctr" rtl="0">
              <a:lnSpc>
                <a:spcPct val="100000"/>
              </a:lnSpc>
              <a:spcBef>
                <a:spcPts val="1000"/>
              </a:spcBef>
              <a:spcAft>
                <a:spcPts val="0"/>
              </a:spcAft>
              <a:buClr>
                <a:srgbClr val="000000"/>
              </a:buClr>
              <a:buSzPts val="2400"/>
              <a:buFont typeface="Arial"/>
              <a:buNone/>
            </a:pPr>
            <a:r>
              <a:rPr lang="en-US" sz="2400" b="1" i="0" u="none" strike="noStrike" cap="none">
                <a:solidFill>
                  <a:srgbClr val="000000"/>
                </a:solidFill>
                <a:latin typeface="Georgia"/>
                <a:ea typeface="Georgia"/>
                <a:cs typeface="Georgia"/>
                <a:sym typeface="Georgia"/>
              </a:rPr>
              <a:t>Goals</a:t>
            </a:r>
            <a:endParaRPr sz="1900" b="0" i="0" u="none" strike="noStrike" cap="none">
              <a:solidFill>
                <a:srgbClr val="000000"/>
              </a:solidFill>
              <a:latin typeface="Georgia"/>
              <a:ea typeface="Georgia"/>
              <a:cs typeface="Georgia"/>
              <a:sym typeface="Georgia"/>
            </a:endParaRPr>
          </a:p>
          <a:p>
            <a:pPr marL="342900" marR="0" lvl="0" indent="-342900" algn="ctr" rtl="0">
              <a:lnSpc>
                <a:spcPct val="125000"/>
              </a:lnSpc>
              <a:spcBef>
                <a:spcPts val="0"/>
              </a:spcBef>
              <a:spcAft>
                <a:spcPts val="0"/>
              </a:spcAft>
              <a:buClr>
                <a:srgbClr val="000000"/>
              </a:buClr>
              <a:buSzPts val="1900"/>
              <a:buFont typeface="Arial"/>
              <a:buChar char="-"/>
            </a:pPr>
            <a:r>
              <a:rPr lang="en-US" sz="1900" b="0" i="0" u="none" strike="noStrike" cap="none">
                <a:solidFill>
                  <a:srgbClr val="000000"/>
                </a:solidFill>
                <a:latin typeface="Georgia"/>
                <a:ea typeface="Georgia"/>
                <a:cs typeface="Georgia"/>
                <a:sym typeface="Georgia"/>
              </a:rPr>
              <a:t>Refine understanding of local economic context</a:t>
            </a:r>
            <a:endParaRPr/>
          </a:p>
          <a:p>
            <a:pPr marL="342900" marR="0" lvl="0" indent="-342900" algn="ctr" rtl="0">
              <a:lnSpc>
                <a:spcPct val="125000"/>
              </a:lnSpc>
              <a:spcBef>
                <a:spcPts val="1200"/>
              </a:spcBef>
              <a:spcAft>
                <a:spcPts val="0"/>
              </a:spcAft>
              <a:buClr>
                <a:srgbClr val="000000"/>
              </a:buClr>
              <a:buSzPts val="1900"/>
              <a:buFont typeface="Arial"/>
              <a:buChar char="-"/>
            </a:pPr>
            <a:r>
              <a:rPr lang="en-US" sz="1900" b="0" i="0" u="none" strike="noStrike" cap="none">
                <a:solidFill>
                  <a:srgbClr val="000000"/>
                </a:solidFill>
                <a:latin typeface="Georgia"/>
                <a:ea typeface="Georgia"/>
                <a:cs typeface="Georgia"/>
                <a:sym typeface="Georgia"/>
              </a:rPr>
              <a:t>Highlight Purple Line opportunities and threats for inclusive Economic Development</a:t>
            </a:r>
            <a:endParaRPr/>
          </a:p>
          <a:p>
            <a:pPr marL="342900" marR="0" lvl="0" indent="-342900" algn="ctr" rtl="0">
              <a:lnSpc>
                <a:spcPct val="125000"/>
              </a:lnSpc>
              <a:spcBef>
                <a:spcPts val="1200"/>
              </a:spcBef>
              <a:spcAft>
                <a:spcPts val="0"/>
              </a:spcAft>
              <a:buClr>
                <a:srgbClr val="000000"/>
              </a:buClr>
              <a:buSzPts val="1900"/>
              <a:buFont typeface="Arial"/>
              <a:buChar char="-"/>
            </a:pPr>
            <a:r>
              <a:rPr lang="en-US" sz="1900" b="0" i="0" u="none" strike="noStrike" cap="none">
                <a:solidFill>
                  <a:srgbClr val="000000"/>
                </a:solidFill>
                <a:latin typeface="Georgia"/>
                <a:ea typeface="Georgia"/>
                <a:cs typeface="Georgia"/>
                <a:sym typeface="Georgia"/>
              </a:rPr>
              <a:t>Identify potential interventions</a:t>
            </a:r>
            <a:endParaRPr sz="1900" b="0" i="0" u="none" strike="noStrike" cap="none">
              <a:solidFill>
                <a:srgbClr val="000000"/>
              </a:solidFill>
              <a:latin typeface="Georgia"/>
              <a:ea typeface="Georgia"/>
              <a:cs typeface="Georgia"/>
              <a:sym typeface="Georgia"/>
            </a:endParaRPr>
          </a:p>
          <a:p>
            <a:pPr marL="0" marR="0" lvl="0" indent="0" algn="ctr" rtl="0">
              <a:lnSpc>
                <a:spcPct val="100000"/>
              </a:lnSpc>
              <a:spcBef>
                <a:spcPts val="1200"/>
              </a:spcBef>
              <a:spcAft>
                <a:spcPts val="0"/>
              </a:spcAft>
              <a:buClr>
                <a:srgbClr val="000000"/>
              </a:buClr>
              <a:buSzPts val="2400"/>
              <a:buFont typeface="Arial"/>
              <a:buNone/>
            </a:pPr>
            <a:endParaRPr sz="2400" b="0" i="0" u="none" strike="noStrike" cap="none">
              <a:solidFill>
                <a:srgbClr val="000000"/>
              </a:solidFill>
              <a:latin typeface="Georgia"/>
              <a:ea typeface="Georgia"/>
              <a:cs typeface="Georgia"/>
              <a:sym typeface="Georgia"/>
            </a:endParaRPr>
          </a:p>
        </p:txBody>
      </p:sp>
      <p:sp>
        <p:nvSpPr>
          <p:cNvPr id="166" name="Google Shape;166;p5"/>
          <p:cNvSpPr txBox="1">
            <a:spLocks noGrp="1"/>
          </p:cNvSpPr>
          <p:nvPr>
            <p:ph type="sldNum" idx="12"/>
          </p:nvPr>
        </p:nvSpPr>
        <p:spPr>
          <a:xfrm>
            <a:off x="6553200" y="4857750"/>
            <a:ext cx="2133600" cy="183300"/>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d265387d0a_0_16"/>
          <p:cNvSpPr txBox="1">
            <a:spLocks noGrp="1"/>
          </p:cNvSpPr>
          <p:nvPr>
            <p:ph type="ctrTitle"/>
          </p:nvPr>
        </p:nvSpPr>
        <p:spPr>
          <a:xfrm>
            <a:off x="685800" y="1402080"/>
            <a:ext cx="7772400" cy="1668900"/>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sz="4400"/>
              <a:t>Framework, Shared Goals &amp; Existing Initiatives</a:t>
            </a:r>
            <a:endParaRPr sz="4400"/>
          </a:p>
        </p:txBody>
      </p:sp>
      <p:sp>
        <p:nvSpPr>
          <p:cNvPr id="203" name="Google Shape;203;gd265387d0a_0_16"/>
          <p:cNvSpPr txBox="1">
            <a:spLocks noGrp="1"/>
          </p:cNvSpPr>
          <p:nvPr>
            <p:ph type="subTitle" idx="1"/>
          </p:nvPr>
        </p:nvSpPr>
        <p:spPr>
          <a:xfrm>
            <a:off x="1371600" y="3101340"/>
            <a:ext cx="6400800" cy="1127700"/>
          </a:xfrm>
          <a:prstGeom prst="rect">
            <a:avLst/>
          </a:prstGeom>
          <a:noFill/>
          <a:ln>
            <a:noFill/>
          </a:ln>
        </p:spPr>
        <p:txBody>
          <a:bodyPr spcFirstLastPara="1" wrap="square" lIns="73250" tIns="36625" rIns="73250" bIns="36625" anchor="t" anchorCtr="0">
            <a:normAutofit fontScale="62500" lnSpcReduction="20000"/>
          </a:bodyPr>
          <a:lstStyle/>
          <a:p>
            <a:pPr marL="0" lvl="0" indent="0" algn="ctr" rtl="0">
              <a:lnSpc>
                <a:spcPct val="100000"/>
              </a:lnSpc>
              <a:spcBef>
                <a:spcPts val="520"/>
              </a:spcBef>
              <a:spcAft>
                <a:spcPts val="0"/>
              </a:spcAft>
              <a:buSzPct val="159999"/>
              <a:buNone/>
            </a:pPr>
            <a:r>
              <a:rPr lang="en-US" b="1" dirty="0"/>
              <a:t>Becky Hewitt</a:t>
            </a:r>
            <a:r>
              <a:rPr lang="en-US" dirty="0"/>
              <a:t>, </a:t>
            </a:r>
            <a:r>
              <a:rPr lang="en-US" dirty="0" err="1"/>
              <a:t>ECONorthwest</a:t>
            </a:r>
            <a:endParaRPr dirty="0"/>
          </a:p>
          <a:p>
            <a:pPr marL="0" lvl="0" indent="0" algn="ctr" rtl="0">
              <a:lnSpc>
                <a:spcPct val="100000"/>
              </a:lnSpc>
              <a:spcBef>
                <a:spcPts val="520"/>
              </a:spcBef>
              <a:spcAft>
                <a:spcPts val="0"/>
              </a:spcAft>
              <a:buSzPct val="159999"/>
              <a:buNone/>
            </a:pPr>
            <a:endParaRPr b="1" dirty="0"/>
          </a:p>
          <a:p>
            <a:pPr marL="0" lvl="0" indent="0" algn="ctr" rtl="0">
              <a:lnSpc>
                <a:spcPct val="100000"/>
              </a:lnSpc>
              <a:spcBef>
                <a:spcPts val="520"/>
              </a:spcBef>
              <a:spcAft>
                <a:spcPts val="0"/>
              </a:spcAft>
              <a:buClr>
                <a:schemeClr val="dk1"/>
              </a:buClr>
              <a:buSzPct val="42306"/>
              <a:buFont typeface="Arial"/>
              <a:buNone/>
            </a:pPr>
            <a:r>
              <a:rPr lang="en-US" dirty="0"/>
              <a:t>If you have questions, please type them into the chat. We will address them during the Q&amp;A period.</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Autofit/>
          </a:bodyPr>
          <a:lstStyle/>
          <a:p>
            <a:pPr marL="0" lvl="0" indent="0" algn="ctr" rtl="0">
              <a:lnSpc>
                <a:spcPct val="100000"/>
              </a:lnSpc>
              <a:spcBef>
                <a:spcPts val="0"/>
              </a:spcBef>
              <a:spcAft>
                <a:spcPts val="0"/>
              </a:spcAft>
              <a:buSzPts val="1400"/>
              <a:buNone/>
            </a:pPr>
            <a:r>
              <a:rPr lang="en-US" sz="2800"/>
              <a:t>Defining Inclusive Economic Development</a:t>
            </a:r>
            <a:endParaRPr/>
          </a:p>
        </p:txBody>
      </p:sp>
      <p:sp>
        <p:nvSpPr>
          <p:cNvPr id="173" name="Google Shape;173;p6"/>
          <p:cNvSpPr txBox="1">
            <a:spLocks noGrp="1"/>
          </p:cNvSpPr>
          <p:nvPr>
            <p:ph type="body" idx="1"/>
          </p:nvPr>
        </p:nvSpPr>
        <p:spPr>
          <a:xfrm>
            <a:off x="457200" y="1200152"/>
            <a:ext cx="4045974" cy="354977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520"/>
              </a:spcBef>
              <a:spcAft>
                <a:spcPts val="0"/>
              </a:spcAft>
              <a:buSzPts val="2600"/>
              <a:buNone/>
            </a:pPr>
            <a:r>
              <a:rPr lang="en-US" sz="2400" b="1">
                <a:latin typeface="Georgia"/>
                <a:ea typeface="Georgia"/>
                <a:cs typeface="Georgia"/>
                <a:sym typeface="Georgia"/>
              </a:rPr>
              <a:t>Economic development </a:t>
            </a:r>
            <a:r>
              <a:rPr lang="en-US" sz="2000">
                <a:latin typeface="Georgia"/>
                <a:ea typeface="Georgia"/>
                <a:cs typeface="Georgia"/>
                <a:sym typeface="Georgia"/>
              </a:rPr>
              <a:t>is the process of </a:t>
            </a:r>
            <a:r>
              <a:rPr lang="en-US" sz="2000" b="1">
                <a:latin typeface="Georgia"/>
                <a:ea typeface="Georgia"/>
                <a:cs typeface="Georgia"/>
                <a:sym typeface="Georgia"/>
              </a:rPr>
              <a:t>improving a community’s well-being </a:t>
            </a:r>
            <a:r>
              <a:rPr lang="en-US" sz="2000">
                <a:latin typeface="Georgia"/>
                <a:ea typeface="Georgia"/>
                <a:cs typeface="Georgia"/>
                <a:sym typeface="Georgia"/>
              </a:rPr>
              <a:t>through </a:t>
            </a:r>
            <a:r>
              <a:rPr lang="en-US" sz="2000" b="1">
                <a:latin typeface="Georgia"/>
                <a:ea typeface="Georgia"/>
                <a:cs typeface="Georgia"/>
                <a:sym typeface="Georgia"/>
              </a:rPr>
              <a:t>job creation</a:t>
            </a:r>
            <a:r>
              <a:rPr lang="en-US" sz="2000">
                <a:latin typeface="Georgia"/>
                <a:ea typeface="Georgia"/>
                <a:cs typeface="Georgia"/>
                <a:sym typeface="Georgia"/>
              </a:rPr>
              <a:t>, </a:t>
            </a:r>
            <a:r>
              <a:rPr lang="en-US" sz="2000" b="1">
                <a:latin typeface="Georgia"/>
                <a:ea typeface="Georgia"/>
                <a:cs typeface="Georgia"/>
                <a:sym typeface="Georgia"/>
              </a:rPr>
              <a:t>business growth</a:t>
            </a:r>
            <a:r>
              <a:rPr lang="en-US" sz="2000">
                <a:latin typeface="Georgia"/>
                <a:ea typeface="Georgia"/>
                <a:cs typeface="Georgia"/>
                <a:sym typeface="Georgia"/>
              </a:rPr>
              <a:t>, and </a:t>
            </a:r>
            <a:r>
              <a:rPr lang="en-US" sz="2000" b="1">
                <a:latin typeface="Georgia"/>
                <a:ea typeface="Georgia"/>
                <a:cs typeface="Georgia"/>
                <a:sym typeface="Georgia"/>
              </a:rPr>
              <a:t>income growth </a:t>
            </a:r>
            <a:r>
              <a:rPr lang="en-US" sz="2000">
                <a:latin typeface="Georgia"/>
                <a:ea typeface="Georgia"/>
                <a:cs typeface="Georgia"/>
                <a:sym typeface="Georgia"/>
              </a:rPr>
              <a:t>as well as through </a:t>
            </a:r>
            <a:r>
              <a:rPr lang="en-US" sz="2000" b="1">
                <a:latin typeface="Georgia"/>
                <a:ea typeface="Georgia"/>
                <a:cs typeface="Georgia"/>
                <a:sym typeface="Georgia"/>
              </a:rPr>
              <a:t>improvements to the wider social and natural environment </a:t>
            </a:r>
            <a:r>
              <a:rPr lang="en-US" sz="2000">
                <a:latin typeface="Georgia"/>
                <a:ea typeface="Georgia"/>
                <a:cs typeface="Georgia"/>
                <a:sym typeface="Georgia"/>
              </a:rPr>
              <a:t>that strengthen the economy</a:t>
            </a:r>
            <a:r>
              <a:rPr lang="en-US" sz="2000" b="1">
                <a:latin typeface="Georgia"/>
                <a:ea typeface="Georgia"/>
                <a:cs typeface="Georgia"/>
                <a:sym typeface="Georgia"/>
              </a:rPr>
              <a:t> </a:t>
            </a:r>
            <a:endParaRPr/>
          </a:p>
          <a:p>
            <a:pPr marL="0" lvl="0" indent="0" algn="l" rtl="0">
              <a:lnSpc>
                <a:spcPct val="100000"/>
              </a:lnSpc>
              <a:spcBef>
                <a:spcPts val="520"/>
              </a:spcBef>
              <a:spcAft>
                <a:spcPts val="0"/>
              </a:spcAft>
              <a:buSzPts val="2600"/>
              <a:buNone/>
            </a:pPr>
            <a:r>
              <a:rPr lang="en-US" sz="1350">
                <a:latin typeface="Georgia"/>
                <a:ea typeface="Georgia"/>
                <a:cs typeface="Georgia"/>
                <a:sym typeface="Georgia"/>
              </a:rPr>
              <a:t>-American Planning Association</a:t>
            </a:r>
            <a:endParaRPr/>
          </a:p>
        </p:txBody>
      </p:sp>
      <p:sp>
        <p:nvSpPr>
          <p:cNvPr id="174" name="Google Shape;174;p6"/>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marR="0" lvl="0" indent="0" algn="r" rtl="0">
              <a:lnSpc>
                <a:spcPct val="100000"/>
              </a:lnSpc>
              <a:spcBef>
                <a:spcPts val="0"/>
              </a:spcBef>
              <a:spcAft>
                <a:spcPts val="0"/>
              </a:spcAft>
              <a:buClr>
                <a:srgbClr val="898989"/>
              </a:buClr>
              <a:buSzPts val="800"/>
              <a:buFont typeface="Arial"/>
              <a:buNone/>
            </a:pPr>
            <a:fld id="{00000000-1234-1234-1234-123412341234}" type="slidenum">
              <a:rPr lang="en-US" sz="800" b="0" i="0" u="none" strike="noStrike" cap="none">
                <a:solidFill>
                  <a:srgbClr val="898989"/>
                </a:solidFill>
                <a:latin typeface="Gill Sans"/>
                <a:ea typeface="Gill Sans"/>
                <a:cs typeface="Gill Sans"/>
                <a:sym typeface="Gill Sans"/>
              </a:rPr>
              <a:t>8</a:t>
            </a:fld>
            <a:endParaRPr sz="800" b="0" i="0" u="none" strike="noStrike" cap="none">
              <a:solidFill>
                <a:srgbClr val="898989"/>
              </a:solidFill>
              <a:latin typeface="Gill Sans"/>
              <a:ea typeface="Gill Sans"/>
              <a:cs typeface="Gill Sans"/>
              <a:sym typeface="Gill Sans"/>
            </a:endParaRPr>
          </a:p>
        </p:txBody>
      </p:sp>
      <p:sp>
        <p:nvSpPr>
          <p:cNvPr id="175" name="Google Shape;175;p6"/>
          <p:cNvSpPr txBox="1">
            <a:spLocks noGrp="1"/>
          </p:cNvSpPr>
          <p:nvPr>
            <p:ph type="body" idx="4294967295"/>
          </p:nvPr>
        </p:nvSpPr>
        <p:spPr>
          <a:xfrm>
            <a:off x="5036984" y="1190198"/>
            <a:ext cx="3886200" cy="3667552"/>
          </a:xfrm>
          <a:prstGeom prst="rect">
            <a:avLst/>
          </a:prstGeom>
          <a:noFill/>
          <a:ln>
            <a:noFill/>
          </a:ln>
        </p:spPr>
        <p:txBody>
          <a:bodyPr spcFirstLastPara="1" wrap="square" lIns="73250" tIns="36625" rIns="73250" bIns="36625" anchor="t" anchorCtr="0">
            <a:normAutofit/>
          </a:bodyPr>
          <a:lstStyle/>
          <a:p>
            <a:pPr marL="0" lvl="0" indent="0" algn="l" rtl="0">
              <a:lnSpc>
                <a:spcPct val="100000"/>
              </a:lnSpc>
              <a:spcBef>
                <a:spcPts val="520"/>
              </a:spcBef>
              <a:spcAft>
                <a:spcPts val="0"/>
              </a:spcAft>
              <a:buSzPts val="2600"/>
              <a:buNone/>
            </a:pPr>
            <a:r>
              <a:rPr lang="en-US" sz="2400" b="1">
                <a:latin typeface="Georgia"/>
                <a:ea typeface="Georgia"/>
                <a:cs typeface="Georgia"/>
                <a:sym typeface="Georgia"/>
              </a:rPr>
              <a:t>Inclusive</a:t>
            </a:r>
            <a:r>
              <a:rPr lang="en-US" sz="2400">
                <a:latin typeface="Georgia"/>
                <a:ea typeface="Georgia"/>
                <a:cs typeface="Georgia"/>
                <a:sym typeface="Georgia"/>
              </a:rPr>
              <a:t> economic development </a:t>
            </a:r>
            <a:r>
              <a:rPr lang="en-US" sz="2000">
                <a:latin typeface="Georgia"/>
                <a:ea typeface="Georgia"/>
                <a:cs typeface="Georgia"/>
                <a:sym typeface="Georgia"/>
              </a:rPr>
              <a:t>prioritizes </a:t>
            </a:r>
            <a:r>
              <a:rPr lang="en-US" sz="2000" b="1">
                <a:latin typeface="Georgia"/>
                <a:ea typeface="Georgia"/>
                <a:cs typeface="Georgia"/>
                <a:sym typeface="Georgia"/>
              </a:rPr>
              <a:t>shared prosperity</a:t>
            </a:r>
            <a:r>
              <a:rPr lang="en-US" sz="2000">
                <a:latin typeface="Georgia"/>
                <a:ea typeface="Georgia"/>
                <a:cs typeface="Georgia"/>
                <a:sym typeface="Georgia"/>
              </a:rPr>
              <a:t>, promotes </a:t>
            </a:r>
            <a:r>
              <a:rPr lang="en-US" sz="2000" b="1">
                <a:latin typeface="Georgia"/>
                <a:ea typeface="Georgia"/>
                <a:cs typeface="Georgia"/>
                <a:sym typeface="Georgia"/>
              </a:rPr>
              <a:t>economic opportunity and mobility for historically marginalized groups</a:t>
            </a:r>
            <a:r>
              <a:rPr lang="en-US" sz="2000">
                <a:latin typeface="Georgia"/>
                <a:ea typeface="Georgia"/>
                <a:cs typeface="Georgia"/>
                <a:sym typeface="Georgia"/>
              </a:rPr>
              <a:t>, and </a:t>
            </a:r>
            <a:r>
              <a:rPr lang="en-US" sz="2000" b="1">
                <a:latin typeface="Georgia"/>
                <a:ea typeface="Georgia"/>
                <a:cs typeface="Georgia"/>
                <a:sym typeface="Georgia"/>
              </a:rPr>
              <a:t>counteracts economic disparities </a:t>
            </a:r>
            <a:r>
              <a:rPr lang="en-US" sz="2000">
                <a:latin typeface="Georgia"/>
                <a:ea typeface="Georgia"/>
                <a:cs typeface="Georgia"/>
                <a:sym typeface="Georgia"/>
              </a:rPr>
              <a:t>based on race and other markers of social identity </a:t>
            </a:r>
            <a:endParaRPr/>
          </a:p>
          <a:p>
            <a:pPr marL="457200" marR="0" lvl="0" indent="-228600" algn="l" rtl="0">
              <a:lnSpc>
                <a:spcPct val="100000"/>
              </a:lnSpc>
              <a:spcBef>
                <a:spcPts val="520"/>
              </a:spcBef>
              <a:spcAft>
                <a:spcPts val="0"/>
              </a:spcAft>
              <a:buClr>
                <a:schemeClr val="dk1"/>
              </a:buClr>
              <a:buSzPts val="2600"/>
              <a:buFont typeface="Georgia"/>
              <a:buNone/>
            </a:pPr>
            <a:endParaRPr sz="2000">
              <a:latin typeface="Georgia"/>
              <a:ea typeface="Georgia"/>
              <a:cs typeface="Georgia"/>
              <a:sym typeface="Georgia"/>
            </a:endParaRPr>
          </a:p>
        </p:txBody>
      </p:sp>
      <p:sp>
        <p:nvSpPr>
          <p:cNvPr id="176" name="Google Shape;176;p6"/>
          <p:cNvSpPr/>
          <p:nvPr/>
        </p:nvSpPr>
        <p:spPr>
          <a:xfrm>
            <a:off x="4775200" y="774700"/>
            <a:ext cx="400050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100" b="1" i="0" u="none" strike="noStrike" cap="none">
              <a:solidFill>
                <a:srgbClr val="000000"/>
              </a:solidFill>
              <a:latin typeface="Libre Franklin"/>
              <a:ea typeface="Libre Franklin"/>
              <a:cs typeface="Libre Franklin"/>
              <a:sym typeface="Libre Frankli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922292" y="0"/>
            <a:ext cx="7764508" cy="776122"/>
          </a:xfrm>
          <a:prstGeom prst="rect">
            <a:avLst/>
          </a:prstGeom>
          <a:noFill/>
          <a:ln>
            <a:noFill/>
          </a:ln>
        </p:spPr>
        <p:txBody>
          <a:bodyPr spcFirstLastPara="1" wrap="square" lIns="73250" tIns="36625" rIns="73250" bIns="36625" anchor="ctr" anchorCtr="0">
            <a:normAutofit/>
          </a:bodyPr>
          <a:lstStyle/>
          <a:p>
            <a:pPr marL="0" lvl="0" indent="0" algn="ctr" rtl="0">
              <a:lnSpc>
                <a:spcPct val="100000"/>
              </a:lnSpc>
              <a:spcBef>
                <a:spcPts val="0"/>
              </a:spcBef>
              <a:spcAft>
                <a:spcPts val="0"/>
              </a:spcAft>
              <a:buSzPts val="1400"/>
              <a:buNone/>
            </a:pPr>
            <a:r>
              <a:rPr lang="en-US" dirty="0"/>
              <a:t>Overview of Goals &amp; Initiatives</a:t>
            </a:r>
            <a:endParaRPr dirty="0"/>
          </a:p>
        </p:txBody>
      </p:sp>
      <p:sp>
        <p:nvSpPr>
          <p:cNvPr id="200" name="Google Shape;200;p9"/>
          <p:cNvSpPr txBox="1">
            <a:spLocks noGrp="1"/>
          </p:cNvSpPr>
          <p:nvPr>
            <p:ph type="body" idx="1"/>
          </p:nvPr>
        </p:nvSpPr>
        <p:spPr>
          <a:xfrm>
            <a:off x="457200" y="1200152"/>
            <a:ext cx="8229600" cy="3571874"/>
          </a:xfrm>
          <a:prstGeom prst="rect">
            <a:avLst/>
          </a:prstGeom>
          <a:noFill/>
          <a:ln>
            <a:noFill/>
          </a:ln>
        </p:spPr>
        <p:txBody>
          <a:bodyPr spcFirstLastPara="1" wrap="square" lIns="73250" tIns="36625" rIns="73250" bIns="36625" anchor="t" anchorCtr="0">
            <a:normAutofit/>
          </a:bodyPr>
          <a:lstStyle/>
          <a:p>
            <a:pPr marL="457200" lvl="0" indent="-393700" algn="l" rtl="0">
              <a:lnSpc>
                <a:spcPct val="100000"/>
              </a:lnSpc>
              <a:spcBef>
                <a:spcPts val="520"/>
              </a:spcBef>
              <a:spcAft>
                <a:spcPts val="0"/>
              </a:spcAft>
              <a:buClr>
                <a:schemeClr val="dk1"/>
              </a:buClr>
              <a:buSzPts val="2600"/>
              <a:buFont typeface="Georgia"/>
              <a:buChar char="•"/>
            </a:pPr>
            <a:r>
              <a:rPr lang="en-US"/>
              <a:t>Many organizations, many shared goals</a:t>
            </a:r>
            <a:endParaRPr/>
          </a:p>
          <a:p>
            <a:pPr marL="457200" lvl="0" indent="-393700" algn="l" rtl="0">
              <a:lnSpc>
                <a:spcPct val="100000"/>
              </a:lnSpc>
              <a:spcBef>
                <a:spcPts val="520"/>
              </a:spcBef>
              <a:spcAft>
                <a:spcPts val="0"/>
              </a:spcAft>
              <a:buSzPts val="2600"/>
              <a:buChar char="•"/>
            </a:pPr>
            <a:r>
              <a:rPr lang="en-US"/>
              <a:t>Focus on 3 topics:</a:t>
            </a:r>
            <a:endParaRPr/>
          </a:p>
          <a:p>
            <a:pPr marL="914400" lvl="1" indent="-374650" algn="l" rtl="0">
              <a:lnSpc>
                <a:spcPct val="100000"/>
              </a:lnSpc>
              <a:spcBef>
                <a:spcPts val="460"/>
              </a:spcBef>
              <a:spcAft>
                <a:spcPts val="0"/>
              </a:spcAft>
              <a:buSzPts val="2300"/>
              <a:buChar char="–"/>
            </a:pPr>
            <a:r>
              <a:rPr lang="en-US"/>
              <a:t>Workforce Development</a:t>
            </a:r>
            <a:endParaRPr/>
          </a:p>
          <a:p>
            <a:pPr marL="914400" lvl="1" indent="-374650" algn="l" rtl="0">
              <a:lnSpc>
                <a:spcPct val="100000"/>
              </a:lnSpc>
              <a:spcBef>
                <a:spcPts val="460"/>
              </a:spcBef>
              <a:spcAft>
                <a:spcPts val="0"/>
              </a:spcAft>
              <a:buSzPts val="2300"/>
              <a:buChar char="–"/>
            </a:pPr>
            <a:r>
              <a:rPr lang="en-US"/>
              <a:t>Small Business &amp; Entrepreneurship</a:t>
            </a:r>
            <a:endParaRPr/>
          </a:p>
          <a:p>
            <a:pPr marL="914400" lvl="1" indent="-374650" algn="l" rtl="0">
              <a:lnSpc>
                <a:spcPct val="100000"/>
              </a:lnSpc>
              <a:spcBef>
                <a:spcPts val="460"/>
              </a:spcBef>
              <a:spcAft>
                <a:spcPts val="0"/>
              </a:spcAft>
              <a:buSzPts val="2300"/>
              <a:buChar char="–"/>
            </a:pPr>
            <a:r>
              <a:rPr lang="en-US"/>
              <a:t>Key Industries </a:t>
            </a:r>
            <a:endParaRPr/>
          </a:p>
          <a:p>
            <a:pPr marL="457200" lvl="0" indent="-393700" algn="l" rtl="0">
              <a:lnSpc>
                <a:spcPct val="100000"/>
              </a:lnSpc>
              <a:spcBef>
                <a:spcPts val="520"/>
              </a:spcBef>
              <a:spcAft>
                <a:spcPts val="0"/>
              </a:spcAft>
              <a:buClr>
                <a:schemeClr val="dk1"/>
              </a:buClr>
              <a:buSzPts val="2600"/>
              <a:buFont typeface="Georgia"/>
              <a:buChar char="•"/>
            </a:pPr>
            <a:r>
              <a:rPr lang="en-US"/>
              <a:t>Land use, transportation addressed in other forums</a:t>
            </a:r>
            <a:endParaRPr/>
          </a:p>
          <a:p>
            <a:pPr marL="457200" lvl="0" indent="-228600" algn="l" rtl="0">
              <a:lnSpc>
                <a:spcPct val="100000"/>
              </a:lnSpc>
              <a:spcBef>
                <a:spcPts val="520"/>
              </a:spcBef>
              <a:spcAft>
                <a:spcPts val="0"/>
              </a:spcAft>
              <a:buClr>
                <a:schemeClr val="dk1"/>
              </a:buClr>
              <a:buSzPts val="2600"/>
              <a:buFont typeface="Georgia"/>
              <a:buNone/>
            </a:pPr>
            <a:endParaRPr/>
          </a:p>
          <a:p>
            <a:pPr marL="457200" lvl="0" indent="-228600" algn="l" rtl="0">
              <a:lnSpc>
                <a:spcPct val="100000"/>
              </a:lnSpc>
              <a:spcBef>
                <a:spcPts val="520"/>
              </a:spcBef>
              <a:spcAft>
                <a:spcPts val="0"/>
              </a:spcAft>
              <a:buClr>
                <a:schemeClr val="dk1"/>
              </a:buClr>
              <a:buSzPts val="2600"/>
              <a:buFont typeface="Georgia"/>
              <a:buNone/>
            </a:pPr>
            <a:endParaRPr/>
          </a:p>
        </p:txBody>
      </p:sp>
      <p:sp>
        <p:nvSpPr>
          <p:cNvPr id="201" name="Google Shape;201;p9"/>
          <p:cNvSpPr txBox="1">
            <a:spLocks noGrp="1"/>
          </p:cNvSpPr>
          <p:nvPr>
            <p:ph type="sldNum" idx="12"/>
          </p:nvPr>
        </p:nvSpPr>
        <p:spPr>
          <a:xfrm>
            <a:off x="6553200" y="4857750"/>
            <a:ext cx="2133600" cy="183356"/>
          </a:xfrm>
          <a:prstGeom prst="rect">
            <a:avLst/>
          </a:prstGeom>
          <a:noFill/>
          <a:ln>
            <a:noFill/>
          </a:ln>
        </p:spPr>
        <p:txBody>
          <a:bodyPr spcFirstLastPara="1" wrap="square" lIns="73250" tIns="36625" rIns="73250" bIns="36625" anchor="t"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CSG PowerPoint Template Wide Screen">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F49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CO Oct 2016">
      <a:dk1>
        <a:srgbClr val="000000"/>
      </a:dk1>
      <a:lt1>
        <a:srgbClr val="FFFFFF"/>
      </a:lt1>
      <a:dk2>
        <a:srgbClr val="10243E"/>
      </a:dk2>
      <a:lt2>
        <a:srgbClr val="EEECE1"/>
      </a:lt2>
      <a:accent1>
        <a:srgbClr val="2B4F8A"/>
      </a:accent1>
      <a:accent2>
        <a:srgbClr val="00B152"/>
      </a:accent2>
      <a:accent3>
        <a:srgbClr val="CC6D1F"/>
      </a:accent3>
      <a:accent4>
        <a:srgbClr val="419CB1"/>
      </a:accent4>
      <a:accent5>
        <a:srgbClr val="E5A623"/>
      </a:accent5>
      <a:accent6>
        <a:srgbClr val="9C2F2E"/>
      </a:accent6>
      <a:hlink>
        <a:srgbClr val="535353"/>
      </a:hlink>
      <a:folHlink>
        <a:srgbClr val="695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4435</Words>
  <Application>Microsoft Office PowerPoint</Application>
  <PresentationFormat>On-screen Show (16:9)</PresentationFormat>
  <Paragraphs>457</Paragraphs>
  <Slides>48</Slides>
  <Notes>44</Notes>
  <HiddenSlides>2</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48</vt:i4>
      </vt:variant>
    </vt:vector>
  </HeadingPairs>
  <TitlesOfParts>
    <vt:vector size="63" baseType="lpstr">
      <vt:lpstr>Arial</vt:lpstr>
      <vt:lpstr>Calibri</vt:lpstr>
      <vt:lpstr>Century Gothic</vt:lpstr>
      <vt:lpstr>Franklin Gothic</vt:lpstr>
      <vt:lpstr>Georgia</vt:lpstr>
      <vt:lpstr>Gill Sans</vt:lpstr>
      <vt:lpstr>Gill Sans Light</vt:lpstr>
      <vt:lpstr>Libre Franklin</vt:lpstr>
      <vt:lpstr>Noto Sans Symbols</vt:lpstr>
      <vt:lpstr>Tahoma</vt:lpstr>
      <vt:lpstr>Times New Roman</vt:lpstr>
      <vt:lpstr>Trebuchet MS</vt:lpstr>
      <vt:lpstr>Wingdings</vt:lpstr>
      <vt:lpstr>NCSG PowerPoint Template Wide Screen</vt:lpstr>
      <vt:lpstr>Office Theme</vt:lpstr>
      <vt:lpstr>FTA/MTA Purple Line TOD Grant:  Economic Development</vt:lpstr>
      <vt:lpstr>Introductions</vt:lpstr>
      <vt:lpstr>Overview: PLCC, FTA, MTA, TOD Planning Grant</vt:lpstr>
      <vt:lpstr>Structure of this study element</vt:lpstr>
      <vt:lpstr>High-level Goals for the Project</vt:lpstr>
      <vt:lpstr>Meeting Agenda &amp; Goals</vt:lpstr>
      <vt:lpstr>Framework, Shared Goals &amp; Existing Initiatives</vt:lpstr>
      <vt:lpstr>Defining Inclusive Economic Development</vt:lpstr>
      <vt:lpstr>Overview of Goals &amp; Initiatives</vt:lpstr>
      <vt:lpstr>Workforce Development Goals</vt:lpstr>
      <vt:lpstr>Workforce Development Initiatives</vt:lpstr>
      <vt:lpstr>Small Business &amp; Entrepreneurship Goals</vt:lpstr>
      <vt:lpstr>Small Business &amp; Entrepreneurship Initiatives</vt:lpstr>
      <vt:lpstr>Key Industries Goals</vt:lpstr>
      <vt:lpstr>Key Industries Initiatives</vt:lpstr>
      <vt:lpstr>Other economic development incentives </vt:lpstr>
      <vt:lpstr>County / Regional Context</vt:lpstr>
      <vt:lpstr>National Context: 70 years of US GDP</vt:lpstr>
      <vt:lpstr>This region in the national context</vt:lpstr>
      <vt:lpstr>This region at the county level</vt:lpstr>
      <vt:lpstr>PowerPoint Presentation</vt:lpstr>
      <vt:lpstr>Purple Line Employment Cluster</vt:lpstr>
      <vt:lpstr>PowerPoint Presentation</vt:lpstr>
      <vt:lpstr>County Context</vt:lpstr>
      <vt:lpstr>PowerPoint Presentation</vt:lpstr>
      <vt:lpstr>County Employment Projections</vt:lpstr>
      <vt:lpstr>COVID-19 Impacts in the region</vt:lpstr>
      <vt:lpstr>Corridor Conditions &amp; Projection</vt:lpstr>
      <vt:lpstr>Corridor Conditions</vt:lpstr>
      <vt:lpstr>Educational Attainment</vt:lpstr>
      <vt:lpstr>Jobs-Worker Balance by Subarea </vt:lpstr>
      <vt:lpstr>Employment by Wage</vt:lpstr>
      <vt:lpstr>Mode of Transportation to Work</vt:lpstr>
      <vt:lpstr>Employment by Industry &amp; Subarea (2013)</vt:lpstr>
      <vt:lpstr>Corridor Employment Projections</vt:lpstr>
      <vt:lpstr>Corridor Employment Projection</vt:lpstr>
      <vt:lpstr>Linking Transit, TOD, and Economic Development</vt:lpstr>
      <vt:lpstr>Transit Impacts on Economic Development</vt:lpstr>
      <vt:lpstr>Where are the biggest improvements to job accessibility after the Purple Line begins service?</vt:lpstr>
      <vt:lpstr>Purple Line improves access to jobs for households in poverty</vt:lpstr>
      <vt:lpstr>Purple Line improves access to workers</vt:lpstr>
      <vt:lpstr>Linking TOD &amp; Mobility Work</vt:lpstr>
      <vt:lpstr>Q&amp;A</vt:lpstr>
      <vt:lpstr>Next: Breakout Groups</vt:lpstr>
      <vt:lpstr>Breakout Session Questions</vt:lpstr>
      <vt:lpstr>Enter Breakout Groups</vt:lpstr>
      <vt:lpstr>Report Outs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FTA/MTA Purple Line TOD Grant:  Economic Development</dc:title>
  <dc:creator>Nicholas James Finio</dc:creator>
  <cp:lastModifiedBy> </cp:lastModifiedBy>
  <cp:revision>58</cp:revision>
  <dcterms:modified xsi:type="dcterms:W3CDTF">2021-04-20T14:20:27Z</dcterms:modified>
</cp:coreProperties>
</file>